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3" r:id="rId2"/>
    <p:sldMasterId id="2147483725" r:id="rId3"/>
  </p:sldMasterIdLst>
  <p:notesMasterIdLst>
    <p:notesMasterId r:id="rId46"/>
  </p:notesMasterIdLst>
  <p:sldIdLst>
    <p:sldId id="256" r:id="rId4"/>
    <p:sldId id="257" r:id="rId5"/>
    <p:sldId id="263" r:id="rId6"/>
    <p:sldId id="258" r:id="rId7"/>
    <p:sldId id="259" r:id="rId8"/>
    <p:sldId id="267" r:id="rId9"/>
    <p:sldId id="266" r:id="rId10"/>
    <p:sldId id="281" r:id="rId11"/>
    <p:sldId id="264" r:id="rId12"/>
    <p:sldId id="280" r:id="rId13"/>
    <p:sldId id="275" r:id="rId14"/>
    <p:sldId id="269" r:id="rId15"/>
    <p:sldId id="276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79" r:id="rId28"/>
    <p:sldId id="268" r:id="rId29"/>
    <p:sldId id="293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DB94E-96A5-4D77-B666-91F8D04960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EE27C3-1C3F-455E-9A99-6FB09028100E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«Физические системы»</a:t>
          </a:r>
          <a:endParaRPr lang="ru-RU" dirty="0">
            <a:solidFill>
              <a:schemeClr val="tx1"/>
            </a:solidFill>
          </a:endParaRPr>
        </a:p>
      </dgm:t>
    </dgm:pt>
    <dgm:pt modelId="{6426E671-BD9C-41A0-83C7-015C2DD4797D}" type="parTrans" cxnId="{7E89BA7E-D6EA-4314-9818-7B8E304DA2F6}">
      <dgm:prSet/>
      <dgm:spPr/>
      <dgm:t>
        <a:bodyPr/>
        <a:lstStyle/>
        <a:p>
          <a:endParaRPr lang="ru-RU"/>
        </a:p>
      </dgm:t>
    </dgm:pt>
    <dgm:pt modelId="{88F7BD88-0908-4F5D-88DA-ACEEF0D00AF3}" type="sibTrans" cxnId="{7E89BA7E-D6EA-4314-9818-7B8E304DA2F6}">
      <dgm:prSet/>
      <dgm:spPr/>
      <dgm:t>
        <a:bodyPr/>
        <a:lstStyle/>
        <a:p>
          <a:endParaRPr lang="ru-RU"/>
        </a:p>
      </dgm:t>
    </dgm:pt>
    <dgm:pt modelId="{B2D6DC28-A7A3-415E-B6B7-5243D67D0343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«Живые системы» </a:t>
          </a:r>
          <a:endParaRPr lang="ru-RU" sz="1600" dirty="0">
            <a:solidFill>
              <a:schemeClr val="tx1"/>
            </a:solidFill>
          </a:endParaRPr>
        </a:p>
      </dgm:t>
    </dgm:pt>
    <dgm:pt modelId="{8B492C8D-DD48-470E-A2FB-D07F11119099}" type="parTrans" cxnId="{2CDB7CC8-27DD-4B75-802D-12FC50D8A7E7}">
      <dgm:prSet/>
      <dgm:spPr/>
      <dgm:t>
        <a:bodyPr/>
        <a:lstStyle/>
        <a:p>
          <a:endParaRPr lang="ru-RU"/>
        </a:p>
      </dgm:t>
    </dgm:pt>
    <dgm:pt modelId="{2161ABCB-7828-4F39-8D18-DBE01EE8EEC6}" type="sibTrans" cxnId="{2CDB7CC8-27DD-4B75-802D-12FC50D8A7E7}">
      <dgm:prSet/>
      <dgm:spPr/>
      <dgm:t>
        <a:bodyPr/>
        <a:lstStyle/>
        <a:p>
          <a:endParaRPr lang="ru-RU"/>
        </a:p>
      </dgm:t>
    </dgm:pt>
    <dgm:pt modelId="{3382FF26-061F-45B5-A272-12B4FDD2E57C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«Наука о Земле и Вселенной». </a:t>
          </a:r>
          <a:endParaRPr lang="ru-RU" dirty="0">
            <a:solidFill>
              <a:schemeClr val="tx1"/>
            </a:solidFill>
          </a:endParaRPr>
        </a:p>
      </dgm:t>
    </dgm:pt>
    <dgm:pt modelId="{75A1C317-48F3-4D2D-A019-E3DF04625B3D}" type="parTrans" cxnId="{B14C0DC8-B088-4A23-B6AA-AEB04C8FAF61}">
      <dgm:prSet/>
      <dgm:spPr/>
      <dgm:t>
        <a:bodyPr/>
        <a:lstStyle/>
        <a:p>
          <a:endParaRPr lang="ru-RU"/>
        </a:p>
      </dgm:t>
    </dgm:pt>
    <dgm:pt modelId="{F46E795F-1211-4B4E-8210-7AB7B4D4D0F1}" type="sibTrans" cxnId="{B14C0DC8-B088-4A23-B6AA-AEB04C8FAF61}">
      <dgm:prSet/>
      <dgm:spPr/>
      <dgm:t>
        <a:bodyPr/>
        <a:lstStyle/>
        <a:p>
          <a:endParaRPr lang="ru-RU"/>
        </a:p>
      </dgm:t>
    </dgm:pt>
    <dgm:pt modelId="{5B4441F0-CA6E-48F8-9FB0-FAC8C2C76E93}" type="pres">
      <dgm:prSet presAssocID="{D29DB94E-96A5-4D77-B666-91F8D04960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491E74-7E9B-477F-9C15-7D3EAA840438}" type="pres">
      <dgm:prSet presAssocID="{7CEE27C3-1C3F-455E-9A99-6FB09028100E}" presName="parentLin" presStyleCnt="0"/>
      <dgm:spPr/>
    </dgm:pt>
    <dgm:pt modelId="{C2E5E0C7-4293-490F-B869-185EA4DC2F64}" type="pres">
      <dgm:prSet presAssocID="{7CEE27C3-1C3F-455E-9A99-6FB09028100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26EC561-10ED-4A12-B035-7709A61D8474}" type="pres">
      <dgm:prSet presAssocID="{7CEE27C3-1C3F-455E-9A99-6FB09028100E}" presName="parentText" presStyleLbl="node1" presStyleIdx="0" presStyleCnt="3" custScaleX="142857" custLinFactNeighborX="-96877" custLinFactNeighborY="504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0A754-DB27-4CD1-88E8-66125C8E1FA8}" type="pres">
      <dgm:prSet presAssocID="{7CEE27C3-1C3F-455E-9A99-6FB09028100E}" presName="negativeSpace" presStyleCnt="0"/>
      <dgm:spPr/>
    </dgm:pt>
    <dgm:pt modelId="{32EFBA36-3A2F-4730-860F-83F2012566E7}" type="pres">
      <dgm:prSet presAssocID="{7CEE27C3-1C3F-455E-9A99-6FB09028100E}" presName="childText" presStyleLbl="conFgAcc1" presStyleIdx="0" presStyleCnt="3">
        <dgm:presLayoutVars>
          <dgm:bulletEnabled val="1"/>
        </dgm:presLayoutVars>
      </dgm:prSet>
      <dgm:spPr/>
    </dgm:pt>
    <dgm:pt modelId="{09D38824-E732-462D-A5D4-0F3EB6A09671}" type="pres">
      <dgm:prSet presAssocID="{88F7BD88-0908-4F5D-88DA-ACEEF0D00AF3}" presName="spaceBetweenRectangles" presStyleCnt="0"/>
      <dgm:spPr/>
    </dgm:pt>
    <dgm:pt modelId="{497F4A1A-7F17-4DCE-ADD4-38A73AC3E178}" type="pres">
      <dgm:prSet presAssocID="{B2D6DC28-A7A3-415E-B6B7-5243D67D0343}" presName="parentLin" presStyleCnt="0"/>
      <dgm:spPr/>
    </dgm:pt>
    <dgm:pt modelId="{D6C6D9C7-517B-4A96-8F0B-3D5FEF6843AF}" type="pres">
      <dgm:prSet presAssocID="{B2D6DC28-A7A3-415E-B6B7-5243D67D034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640CA45-DAAC-4FF2-BAC3-1C61A370EF63}" type="pres">
      <dgm:prSet presAssocID="{B2D6DC28-A7A3-415E-B6B7-5243D67D0343}" presName="parentText" presStyleLbl="node1" presStyleIdx="1" presStyleCnt="3" custScaleX="142857" custLinFactNeighborX="-96977" custLinFactNeighborY="472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55121-70B0-406E-9346-21D94A9AEF27}" type="pres">
      <dgm:prSet presAssocID="{B2D6DC28-A7A3-415E-B6B7-5243D67D0343}" presName="negativeSpace" presStyleCnt="0"/>
      <dgm:spPr/>
    </dgm:pt>
    <dgm:pt modelId="{3DEA343D-1251-4F68-A428-17A3B35261AD}" type="pres">
      <dgm:prSet presAssocID="{B2D6DC28-A7A3-415E-B6B7-5243D67D0343}" presName="childText" presStyleLbl="conFgAcc1" presStyleIdx="1" presStyleCnt="3">
        <dgm:presLayoutVars>
          <dgm:bulletEnabled val="1"/>
        </dgm:presLayoutVars>
      </dgm:prSet>
      <dgm:spPr/>
    </dgm:pt>
    <dgm:pt modelId="{B1E7211D-C254-46B0-BA87-CAC780353504}" type="pres">
      <dgm:prSet presAssocID="{2161ABCB-7828-4F39-8D18-DBE01EE8EEC6}" presName="spaceBetweenRectangles" presStyleCnt="0"/>
      <dgm:spPr/>
    </dgm:pt>
    <dgm:pt modelId="{A9DF9869-B061-40AC-9585-1BD0F19F69AA}" type="pres">
      <dgm:prSet presAssocID="{3382FF26-061F-45B5-A272-12B4FDD2E57C}" presName="parentLin" presStyleCnt="0"/>
      <dgm:spPr/>
    </dgm:pt>
    <dgm:pt modelId="{24386A17-3982-40B4-B837-A0C81EE4172C}" type="pres">
      <dgm:prSet presAssocID="{3382FF26-061F-45B5-A272-12B4FDD2E57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15AF7DF-430A-4C1B-B508-A545364270C5}" type="pres">
      <dgm:prSet presAssocID="{3382FF26-061F-45B5-A272-12B4FDD2E57C}" presName="parentText" presStyleLbl="node1" presStyleIdx="2" presStyleCnt="3" custScaleX="157296" custLinFactX="-730" custLinFactNeighborX="-100000" custLinFactNeighborY="417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712BA-11F3-4FE8-B963-F48D17A2CEE2}" type="pres">
      <dgm:prSet presAssocID="{3382FF26-061F-45B5-A272-12B4FDD2E57C}" presName="negativeSpace" presStyleCnt="0"/>
      <dgm:spPr/>
    </dgm:pt>
    <dgm:pt modelId="{D69B767C-B981-4AFC-A14B-C32BE63960CF}" type="pres">
      <dgm:prSet presAssocID="{3382FF26-061F-45B5-A272-12B4FDD2E57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2E71375-0998-49BB-90A9-A14973417F05}" type="presOf" srcId="{B2D6DC28-A7A3-415E-B6B7-5243D67D0343}" destId="{7640CA45-DAAC-4FF2-BAC3-1C61A370EF63}" srcOrd="1" destOrd="0" presId="urn:microsoft.com/office/officeart/2005/8/layout/list1"/>
    <dgm:cxn modelId="{2CDB7CC8-27DD-4B75-802D-12FC50D8A7E7}" srcId="{D29DB94E-96A5-4D77-B666-91F8D0496039}" destId="{B2D6DC28-A7A3-415E-B6B7-5243D67D0343}" srcOrd="1" destOrd="0" parTransId="{8B492C8D-DD48-470E-A2FB-D07F11119099}" sibTransId="{2161ABCB-7828-4F39-8D18-DBE01EE8EEC6}"/>
    <dgm:cxn modelId="{B14C0DC8-B088-4A23-B6AA-AEB04C8FAF61}" srcId="{D29DB94E-96A5-4D77-B666-91F8D0496039}" destId="{3382FF26-061F-45B5-A272-12B4FDD2E57C}" srcOrd="2" destOrd="0" parTransId="{75A1C317-48F3-4D2D-A019-E3DF04625B3D}" sibTransId="{F46E795F-1211-4B4E-8210-7AB7B4D4D0F1}"/>
    <dgm:cxn modelId="{F0D53299-AF39-45D5-A43D-D405C8B48026}" type="presOf" srcId="{B2D6DC28-A7A3-415E-B6B7-5243D67D0343}" destId="{D6C6D9C7-517B-4A96-8F0B-3D5FEF6843AF}" srcOrd="0" destOrd="0" presId="urn:microsoft.com/office/officeart/2005/8/layout/list1"/>
    <dgm:cxn modelId="{6A9F9435-DDBB-48EF-A858-AEADF75C61A3}" type="presOf" srcId="{3382FF26-061F-45B5-A272-12B4FDD2E57C}" destId="{24386A17-3982-40B4-B837-A0C81EE4172C}" srcOrd="0" destOrd="0" presId="urn:microsoft.com/office/officeart/2005/8/layout/list1"/>
    <dgm:cxn modelId="{A1FC0FA0-7D06-4DBA-B7E7-20EAA8011DEE}" type="presOf" srcId="{D29DB94E-96A5-4D77-B666-91F8D0496039}" destId="{5B4441F0-CA6E-48F8-9FB0-FAC8C2C76E93}" srcOrd="0" destOrd="0" presId="urn:microsoft.com/office/officeart/2005/8/layout/list1"/>
    <dgm:cxn modelId="{7E89BA7E-D6EA-4314-9818-7B8E304DA2F6}" srcId="{D29DB94E-96A5-4D77-B666-91F8D0496039}" destId="{7CEE27C3-1C3F-455E-9A99-6FB09028100E}" srcOrd="0" destOrd="0" parTransId="{6426E671-BD9C-41A0-83C7-015C2DD4797D}" sibTransId="{88F7BD88-0908-4F5D-88DA-ACEEF0D00AF3}"/>
    <dgm:cxn modelId="{22FD1290-EACC-4A14-A4C6-E32800C22E77}" type="presOf" srcId="{7CEE27C3-1C3F-455E-9A99-6FB09028100E}" destId="{C2E5E0C7-4293-490F-B869-185EA4DC2F64}" srcOrd="0" destOrd="0" presId="urn:microsoft.com/office/officeart/2005/8/layout/list1"/>
    <dgm:cxn modelId="{D5ABBFC0-90A2-4488-BB39-505B814905D7}" type="presOf" srcId="{3382FF26-061F-45B5-A272-12B4FDD2E57C}" destId="{B15AF7DF-430A-4C1B-B508-A545364270C5}" srcOrd="1" destOrd="0" presId="urn:microsoft.com/office/officeart/2005/8/layout/list1"/>
    <dgm:cxn modelId="{DF363DB5-3E64-43DC-AE91-16DDCB313F4B}" type="presOf" srcId="{7CEE27C3-1C3F-455E-9A99-6FB09028100E}" destId="{B26EC561-10ED-4A12-B035-7709A61D8474}" srcOrd="1" destOrd="0" presId="urn:microsoft.com/office/officeart/2005/8/layout/list1"/>
    <dgm:cxn modelId="{5F1C3431-B276-4E20-8E65-B1F106469970}" type="presParOf" srcId="{5B4441F0-CA6E-48F8-9FB0-FAC8C2C76E93}" destId="{D1491E74-7E9B-477F-9C15-7D3EAA840438}" srcOrd="0" destOrd="0" presId="urn:microsoft.com/office/officeart/2005/8/layout/list1"/>
    <dgm:cxn modelId="{808C6C27-5548-4671-BD5D-32D739969D7F}" type="presParOf" srcId="{D1491E74-7E9B-477F-9C15-7D3EAA840438}" destId="{C2E5E0C7-4293-490F-B869-185EA4DC2F64}" srcOrd="0" destOrd="0" presId="urn:microsoft.com/office/officeart/2005/8/layout/list1"/>
    <dgm:cxn modelId="{C7F88C1E-1377-4B93-B88C-02208EAAD211}" type="presParOf" srcId="{D1491E74-7E9B-477F-9C15-7D3EAA840438}" destId="{B26EC561-10ED-4A12-B035-7709A61D8474}" srcOrd="1" destOrd="0" presId="urn:microsoft.com/office/officeart/2005/8/layout/list1"/>
    <dgm:cxn modelId="{0193FAB6-97AE-412C-ACC7-4DD68175D7E5}" type="presParOf" srcId="{5B4441F0-CA6E-48F8-9FB0-FAC8C2C76E93}" destId="{3600A754-DB27-4CD1-88E8-66125C8E1FA8}" srcOrd="1" destOrd="0" presId="urn:microsoft.com/office/officeart/2005/8/layout/list1"/>
    <dgm:cxn modelId="{A0BFE3C9-87F0-4F31-9B7F-EBF483A040C7}" type="presParOf" srcId="{5B4441F0-CA6E-48F8-9FB0-FAC8C2C76E93}" destId="{32EFBA36-3A2F-4730-860F-83F2012566E7}" srcOrd="2" destOrd="0" presId="urn:microsoft.com/office/officeart/2005/8/layout/list1"/>
    <dgm:cxn modelId="{A8351064-A24A-4067-BCB2-528311B49D62}" type="presParOf" srcId="{5B4441F0-CA6E-48F8-9FB0-FAC8C2C76E93}" destId="{09D38824-E732-462D-A5D4-0F3EB6A09671}" srcOrd="3" destOrd="0" presId="urn:microsoft.com/office/officeart/2005/8/layout/list1"/>
    <dgm:cxn modelId="{90EA4D99-CBCE-4C1F-8CCF-D7DFD9C608C2}" type="presParOf" srcId="{5B4441F0-CA6E-48F8-9FB0-FAC8C2C76E93}" destId="{497F4A1A-7F17-4DCE-ADD4-38A73AC3E178}" srcOrd="4" destOrd="0" presId="urn:microsoft.com/office/officeart/2005/8/layout/list1"/>
    <dgm:cxn modelId="{21402066-7F7A-493B-9ADE-A20306AE53B1}" type="presParOf" srcId="{497F4A1A-7F17-4DCE-ADD4-38A73AC3E178}" destId="{D6C6D9C7-517B-4A96-8F0B-3D5FEF6843AF}" srcOrd="0" destOrd="0" presId="urn:microsoft.com/office/officeart/2005/8/layout/list1"/>
    <dgm:cxn modelId="{91FFF9DE-2FA1-46D3-8B42-F9F30350F3BA}" type="presParOf" srcId="{497F4A1A-7F17-4DCE-ADD4-38A73AC3E178}" destId="{7640CA45-DAAC-4FF2-BAC3-1C61A370EF63}" srcOrd="1" destOrd="0" presId="urn:microsoft.com/office/officeart/2005/8/layout/list1"/>
    <dgm:cxn modelId="{1939BFD9-D60D-4E79-A16F-D5A92C486CFA}" type="presParOf" srcId="{5B4441F0-CA6E-48F8-9FB0-FAC8C2C76E93}" destId="{0CB55121-70B0-406E-9346-21D94A9AEF27}" srcOrd="5" destOrd="0" presId="urn:microsoft.com/office/officeart/2005/8/layout/list1"/>
    <dgm:cxn modelId="{662E0144-2584-4CF6-B959-2819AB13ECF8}" type="presParOf" srcId="{5B4441F0-CA6E-48F8-9FB0-FAC8C2C76E93}" destId="{3DEA343D-1251-4F68-A428-17A3B35261AD}" srcOrd="6" destOrd="0" presId="urn:microsoft.com/office/officeart/2005/8/layout/list1"/>
    <dgm:cxn modelId="{A1350F62-B51E-44FA-AA46-270C5ED6C076}" type="presParOf" srcId="{5B4441F0-CA6E-48F8-9FB0-FAC8C2C76E93}" destId="{B1E7211D-C254-46B0-BA87-CAC780353504}" srcOrd="7" destOrd="0" presId="urn:microsoft.com/office/officeart/2005/8/layout/list1"/>
    <dgm:cxn modelId="{7433E796-8397-4AE6-9167-C7DFAA321782}" type="presParOf" srcId="{5B4441F0-CA6E-48F8-9FB0-FAC8C2C76E93}" destId="{A9DF9869-B061-40AC-9585-1BD0F19F69AA}" srcOrd="8" destOrd="0" presId="urn:microsoft.com/office/officeart/2005/8/layout/list1"/>
    <dgm:cxn modelId="{5B8242BA-D135-4B65-A236-1D0C19FDD8F9}" type="presParOf" srcId="{A9DF9869-B061-40AC-9585-1BD0F19F69AA}" destId="{24386A17-3982-40B4-B837-A0C81EE4172C}" srcOrd="0" destOrd="0" presId="urn:microsoft.com/office/officeart/2005/8/layout/list1"/>
    <dgm:cxn modelId="{DA582492-A998-40CC-AB77-7A8405420A79}" type="presParOf" srcId="{A9DF9869-B061-40AC-9585-1BD0F19F69AA}" destId="{B15AF7DF-430A-4C1B-B508-A545364270C5}" srcOrd="1" destOrd="0" presId="urn:microsoft.com/office/officeart/2005/8/layout/list1"/>
    <dgm:cxn modelId="{5E414B57-BB68-4445-9EBF-66CD7F7A672B}" type="presParOf" srcId="{5B4441F0-CA6E-48F8-9FB0-FAC8C2C76E93}" destId="{50E712BA-11F3-4FE8-B963-F48D17A2CEE2}" srcOrd="9" destOrd="0" presId="urn:microsoft.com/office/officeart/2005/8/layout/list1"/>
    <dgm:cxn modelId="{B41FCF26-99DD-45EA-8732-133181E60B60}" type="presParOf" srcId="{5B4441F0-CA6E-48F8-9FB0-FAC8C2C76E93}" destId="{D69B767C-B981-4AFC-A14B-C32BE63960C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0924B6-653E-482F-8CBB-AD7AB137BB4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31D21C-7ED6-427B-8C4C-18D2333AB86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здоровье</a:t>
          </a:r>
          <a:endParaRPr lang="ru-RU" dirty="0">
            <a:solidFill>
              <a:schemeClr val="tx1"/>
            </a:solidFill>
          </a:endParaRPr>
        </a:p>
      </dgm:t>
    </dgm:pt>
    <dgm:pt modelId="{F54B2A86-262E-4F6C-89B8-7E6153482085}" type="parTrans" cxnId="{4CBB86BF-B71B-4FD5-BF8A-A8F4E40B3919}">
      <dgm:prSet/>
      <dgm:spPr/>
      <dgm:t>
        <a:bodyPr/>
        <a:lstStyle/>
        <a:p>
          <a:endParaRPr lang="ru-RU"/>
        </a:p>
      </dgm:t>
    </dgm:pt>
    <dgm:pt modelId="{90D04781-4EEA-4E91-BD53-E8A912AEC49C}" type="sibTrans" cxnId="{4CBB86BF-B71B-4FD5-BF8A-A8F4E40B3919}">
      <dgm:prSet/>
      <dgm:spPr/>
      <dgm:t>
        <a:bodyPr/>
        <a:lstStyle/>
        <a:p>
          <a:endParaRPr lang="ru-RU"/>
        </a:p>
      </dgm:t>
    </dgm:pt>
    <dgm:pt modelId="{16042151-16F4-4116-9F25-46BD4A792E0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окружающая среда</a:t>
          </a:r>
          <a:endParaRPr lang="ru-RU" sz="1600" dirty="0">
            <a:solidFill>
              <a:schemeClr val="tx1"/>
            </a:solidFill>
          </a:endParaRPr>
        </a:p>
      </dgm:t>
    </dgm:pt>
    <dgm:pt modelId="{9824F6BC-DB0D-457B-8C78-ABEAB0A6CEC1}" type="parTrans" cxnId="{D8048093-0194-400B-B8F1-E04C25740292}">
      <dgm:prSet/>
      <dgm:spPr/>
      <dgm:t>
        <a:bodyPr/>
        <a:lstStyle/>
        <a:p>
          <a:endParaRPr lang="ru-RU"/>
        </a:p>
      </dgm:t>
    </dgm:pt>
    <dgm:pt modelId="{DC983AE8-6839-4463-92C9-F83709ED56C7}" type="sibTrans" cxnId="{D8048093-0194-400B-B8F1-E04C25740292}">
      <dgm:prSet/>
      <dgm:spPr/>
      <dgm:t>
        <a:bodyPr/>
        <a:lstStyle/>
        <a:p>
          <a:endParaRPr lang="ru-RU"/>
        </a:p>
      </dgm:t>
    </dgm:pt>
    <dgm:pt modelId="{2C86E07C-83BF-4C1D-8730-01355E9EBDF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связь науки и технологий</a:t>
          </a:r>
          <a:endParaRPr lang="ru-RU" sz="1200" dirty="0">
            <a:solidFill>
              <a:schemeClr val="tx1"/>
            </a:solidFill>
          </a:endParaRPr>
        </a:p>
      </dgm:t>
    </dgm:pt>
    <dgm:pt modelId="{712DDF44-C60F-4B91-B28F-82F997BEEC1A}" type="parTrans" cxnId="{CB468C98-81C2-437E-B1AE-E4AF2D4B4C68}">
      <dgm:prSet/>
      <dgm:spPr/>
      <dgm:t>
        <a:bodyPr/>
        <a:lstStyle/>
        <a:p>
          <a:endParaRPr lang="ru-RU"/>
        </a:p>
      </dgm:t>
    </dgm:pt>
    <dgm:pt modelId="{45BE2C22-6483-4121-B369-5196124798B5}" type="sibTrans" cxnId="{CB468C98-81C2-437E-B1AE-E4AF2D4B4C68}">
      <dgm:prSet/>
      <dgm:spPr/>
      <dgm:t>
        <a:bodyPr/>
        <a:lstStyle/>
        <a:p>
          <a:endParaRPr lang="ru-RU"/>
        </a:p>
      </dgm:t>
    </dgm:pt>
    <dgm:pt modelId="{A85B38E9-2138-47BF-B401-1DA6C1952C9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опасности и риски</a:t>
          </a:r>
          <a:endParaRPr lang="ru-RU" sz="1200" dirty="0">
            <a:solidFill>
              <a:schemeClr val="tx1"/>
            </a:solidFill>
          </a:endParaRPr>
        </a:p>
      </dgm:t>
    </dgm:pt>
    <dgm:pt modelId="{A27FCBA7-17CA-45BC-9B80-1FA06001103F}" type="parTrans" cxnId="{A0A5C4E7-7659-47BB-BF52-DBA3E7E4578B}">
      <dgm:prSet/>
      <dgm:spPr/>
      <dgm:t>
        <a:bodyPr/>
        <a:lstStyle/>
        <a:p>
          <a:endParaRPr lang="ru-RU"/>
        </a:p>
      </dgm:t>
    </dgm:pt>
    <dgm:pt modelId="{27905F39-D1FC-4D8F-8247-B8F59C07C4DA}" type="sibTrans" cxnId="{A0A5C4E7-7659-47BB-BF52-DBA3E7E4578B}">
      <dgm:prSet/>
      <dgm:spPr/>
      <dgm:t>
        <a:bodyPr/>
        <a:lstStyle/>
        <a:p>
          <a:endParaRPr lang="ru-RU"/>
        </a:p>
      </dgm:t>
    </dgm:pt>
    <dgm:pt modelId="{DFBE2EF6-6110-4602-891B-2E8F5532CBA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природные ресурсы</a:t>
          </a:r>
          <a:endParaRPr lang="ru-RU" dirty="0">
            <a:solidFill>
              <a:schemeClr val="tx1"/>
            </a:solidFill>
          </a:endParaRPr>
        </a:p>
      </dgm:t>
    </dgm:pt>
    <dgm:pt modelId="{AEE370F9-5244-4B23-9ABA-E5B98D7FB25C}" type="parTrans" cxnId="{3F74F69C-1F9B-469E-BA26-3960C8239E7C}">
      <dgm:prSet/>
      <dgm:spPr/>
      <dgm:t>
        <a:bodyPr/>
        <a:lstStyle/>
        <a:p>
          <a:endParaRPr lang="ru-RU"/>
        </a:p>
      </dgm:t>
    </dgm:pt>
    <dgm:pt modelId="{10115B40-E696-4546-8B15-42159806F9DF}" type="sibTrans" cxnId="{3F74F69C-1F9B-469E-BA26-3960C8239E7C}">
      <dgm:prSet/>
      <dgm:spPr/>
      <dgm:t>
        <a:bodyPr/>
        <a:lstStyle/>
        <a:p>
          <a:endParaRPr lang="ru-RU"/>
        </a:p>
      </dgm:t>
    </dgm:pt>
    <dgm:pt modelId="{9805119B-78EA-453B-B5F7-C998F9BF1FC1}" type="pres">
      <dgm:prSet presAssocID="{2B0924B6-653E-482F-8CBB-AD7AB137BB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71719A-731C-42FF-A60D-81BBA724F66C}" type="pres">
      <dgm:prSet presAssocID="{AF31D21C-7ED6-427B-8C4C-18D2333AB86D}" presName="node" presStyleLbl="node1" presStyleIdx="0" presStyleCnt="5" custScaleX="179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268E9-3D26-422F-90F1-825EA9D77C2A}" type="pres">
      <dgm:prSet presAssocID="{90D04781-4EEA-4E91-BD53-E8A912AEC49C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6BE069A-BE79-4E96-8B7C-314E427781CA}" type="pres">
      <dgm:prSet presAssocID="{90D04781-4EEA-4E91-BD53-E8A912AEC49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5114F9E2-AE88-4F8C-B1F0-0379B537A429}" type="pres">
      <dgm:prSet presAssocID="{16042151-16F4-4116-9F25-46BD4A792E0D}" presName="node" presStyleLbl="node1" presStyleIdx="1" presStyleCnt="5" custScaleX="223177" custScaleY="132226" custRadScaleRad="128521" custRadScaleInc="11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A70B3-AB1F-4968-B009-FDF2D6DDFA18}" type="pres">
      <dgm:prSet presAssocID="{DC983AE8-6839-4463-92C9-F83709ED56C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AD759575-5BE2-49E8-B19C-E546BF517BEE}" type="pres">
      <dgm:prSet presAssocID="{DC983AE8-6839-4463-92C9-F83709ED56C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59AA116-4DA8-423E-8D3C-BD89DA7E178A}" type="pres">
      <dgm:prSet presAssocID="{2C86E07C-83BF-4C1D-8730-01355E9EBDFD}" presName="node" presStyleLbl="node1" presStyleIdx="2" presStyleCnt="5" custScaleX="233561" custScaleY="130674" custRadScaleRad="135431" custRadScaleInc="-48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7079E-28D6-4FFF-AE4F-5472C283784D}" type="pres">
      <dgm:prSet presAssocID="{45BE2C22-6483-4121-B369-5196124798B5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0E17E88-340A-49F4-AAE9-E22EECA4B662}" type="pres">
      <dgm:prSet presAssocID="{45BE2C22-6483-4121-B369-5196124798B5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20088579-9810-4DB8-8D60-2101535F2917}" type="pres">
      <dgm:prSet presAssocID="{A85B38E9-2138-47BF-B401-1DA6C1952C99}" presName="node" presStyleLbl="node1" presStyleIdx="3" presStyleCnt="5" custScaleX="209853" custScaleY="125802" custRadScaleRad="113067" custRadScaleInc="37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21398-99C2-43D2-8660-22B4F472883A}" type="pres">
      <dgm:prSet presAssocID="{27905F39-D1FC-4D8F-8247-B8F59C07C4DA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FD68035-F60A-46DF-8FCC-62BCEA3A9973}" type="pres">
      <dgm:prSet presAssocID="{27905F39-D1FC-4D8F-8247-B8F59C07C4D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5A06545-0A8F-4C1F-BA85-3AAB097C4287}" type="pres">
      <dgm:prSet presAssocID="{DFBE2EF6-6110-4602-891B-2E8F5532CBA1}" presName="node" presStyleLbl="node1" presStyleIdx="4" presStyleCnt="5" custScaleX="186624" custScaleY="124753" custRadScaleRad="142697" custRadScaleInc="-18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36458-A1F1-46B2-9426-786E8F74A8A7}" type="pres">
      <dgm:prSet presAssocID="{10115B40-E696-4546-8B15-42159806F9DF}" presName="sibTrans" presStyleLbl="sibTrans2D1" presStyleIdx="4" presStyleCnt="5"/>
      <dgm:spPr/>
      <dgm:t>
        <a:bodyPr/>
        <a:lstStyle/>
        <a:p>
          <a:endParaRPr lang="ru-RU"/>
        </a:p>
      </dgm:t>
    </dgm:pt>
    <dgm:pt modelId="{C16B92CB-4EE6-468F-B2E3-F7097EB14814}" type="pres">
      <dgm:prSet presAssocID="{10115B40-E696-4546-8B15-42159806F9DF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C974E464-DFB1-4F6B-86B4-5B7760F2311B}" type="presOf" srcId="{A85B38E9-2138-47BF-B401-1DA6C1952C99}" destId="{20088579-9810-4DB8-8D60-2101535F2917}" srcOrd="0" destOrd="0" presId="urn:microsoft.com/office/officeart/2005/8/layout/cycle2"/>
    <dgm:cxn modelId="{E49BC895-30F1-49BF-921E-27E0C0D24EF0}" type="presOf" srcId="{16042151-16F4-4116-9F25-46BD4A792E0D}" destId="{5114F9E2-AE88-4F8C-B1F0-0379B537A429}" srcOrd="0" destOrd="0" presId="urn:microsoft.com/office/officeart/2005/8/layout/cycle2"/>
    <dgm:cxn modelId="{3F74F69C-1F9B-469E-BA26-3960C8239E7C}" srcId="{2B0924B6-653E-482F-8CBB-AD7AB137BB49}" destId="{DFBE2EF6-6110-4602-891B-2E8F5532CBA1}" srcOrd="4" destOrd="0" parTransId="{AEE370F9-5244-4B23-9ABA-E5B98D7FB25C}" sibTransId="{10115B40-E696-4546-8B15-42159806F9DF}"/>
    <dgm:cxn modelId="{596BA063-2599-4A5A-97C2-ED2EB96E70FF}" type="presOf" srcId="{DC983AE8-6839-4463-92C9-F83709ED56C7}" destId="{AD759575-5BE2-49E8-B19C-E546BF517BEE}" srcOrd="1" destOrd="0" presId="urn:microsoft.com/office/officeart/2005/8/layout/cycle2"/>
    <dgm:cxn modelId="{3116FB2C-9917-4C5E-A3B8-0EECEFA11726}" type="presOf" srcId="{27905F39-D1FC-4D8F-8247-B8F59C07C4DA}" destId="{AFD68035-F60A-46DF-8FCC-62BCEA3A9973}" srcOrd="1" destOrd="0" presId="urn:microsoft.com/office/officeart/2005/8/layout/cycle2"/>
    <dgm:cxn modelId="{B5EC914C-87BE-43E7-91E2-8C06F2A2C391}" type="presOf" srcId="{27905F39-D1FC-4D8F-8247-B8F59C07C4DA}" destId="{25421398-99C2-43D2-8660-22B4F472883A}" srcOrd="0" destOrd="0" presId="urn:microsoft.com/office/officeart/2005/8/layout/cycle2"/>
    <dgm:cxn modelId="{A3342B78-CCA8-4614-8782-2095A77A9617}" type="presOf" srcId="{10115B40-E696-4546-8B15-42159806F9DF}" destId="{32436458-A1F1-46B2-9426-786E8F74A8A7}" srcOrd="0" destOrd="0" presId="urn:microsoft.com/office/officeart/2005/8/layout/cycle2"/>
    <dgm:cxn modelId="{F74DF062-58F8-4A5C-A46E-6EA6CD2D7089}" type="presOf" srcId="{DC983AE8-6839-4463-92C9-F83709ED56C7}" destId="{F14A70B3-AB1F-4968-B009-FDF2D6DDFA18}" srcOrd="0" destOrd="0" presId="urn:microsoft.com/office/officeart/2005/8/layout/cycle2"/>
    <dgm:cxn modelId="{3B28513B-E7BB-4D25-84C7-01AE98E17604}" type="presOf" srcId="{90D04781-4EEA-4E91-BD53-E8A912AEC49C}" destId="{A9A268E9-3D26-422F-90F1-825EA9D77C2A}" srcOrd="0" destOrd="0" presId="urn:microsoft.com/office/officeart/2005/8/layout/cycle2"/>
    <dgm:cxn modelId="{8B1F2B0E-CC32-48B7-ADAD-C56120C3EC7E}" type="presOf" srcId="{AF31D21C-7ED6-427B-8C4C-18D2333AB86D}" destId="{5571719A-731C-42FF-A60D-81BBA724F66C}" srcOrd="0" destOrd="0" presId="urn:microsoft.com/office/officeart/2005/8/layout/cycle2"/>
    <dgm:cxn modelId="{4CBB86BF-B71B-4FD5-BF8A-A8F4E40B3919}" srcId="{2B0924B6-653E-482F-8CBB-AD7AB137BB49}" destId="{AF31D21C-7ED6-427B-8C4C-18D2333AB86D}" srcOrd="0" destOrd="0" parTransId="{F54B2A86-262E-4F6C-89B8-7E6153482085}" sibTransId="{90D04781-4EEA-4E91-BD53-E8A912AEC49C}"/>
    <dgm:cxn modelId="{663B6E31-DB51-49A3-A3AF-68AC66D9D3A9}" type="presOf" srcId="{2C86E07C-83BF-4C1D-8730-01355E9EBDFD}" destId="{A59AA116-4DA8-423E-8D3C-BD89DA7E178A}" srcOrd="0" destOrd="0" presId="urn:microsoft.com/office/officeart/2005/8/layout/cycle2"/>
    <dgm:cxn modelId="{9CAF3CDE-08EF-4C41-842A-E0D754D0F9A6}" type="presOf" srcId="{2B0924B6-653E-482F-8CBB-AD7AB137BB49}" destId="{9805119B-78EA-453B-B5F7-C998F9BF1FC1}" srcOrd="0" destOrd="0" presId="urn:microsoft.com/office/officeart/2005/8/layout/cycle2"/>
    <dgm:cxn modelId="{D8048093-0194-400B-B8F1-E04C25740292}" srcId="{2B0924B6-653E-482F-8CBB-AD7AB137BB49}" destId="{16042151-16F4-4116-9F25-46BD4A792E0D}" srcOrd="1" destOrd="0" parTransId="{9824F6BC-DB0D-457B-8C78-ABEAB0A6CEC1}" sibTransId="{DC983AE8-6839-4463-92C9-F83709ED56C7}"/>
    <dgm:cxn modelId="{D5F9CA18-C412-4A47-A100-6FC80B4679EA}" type="presOf" srcId="{90D04781-4EEA-4E91-BD53-E8A912AEC49C}" destId="{76BE069A-BE79-4E96-8B7C-314E427781CA}" srcOrd="1" destOrd="0" presId="urn:microsoft.com/office/officeart/2005/8/layout/cycle2"/>
    <dgm:cxn modelId="{CB468C98-81C2-437E-B1AE-E4AF2D4B4C68}" srcId="{2B0924B6-653E-482F-8CBB-AD7AB137BB49}" destId="{2C86E07C-83BF-4C1D-8730-01355E9EBDFD}" srcOrd="2" destOrd="0" parTransId="{712DDF44-C60F-4B91-B28F-82F997BEEC1A}" sibTransId="{45BE2C22-6483-4121-B369-5196124798B5}"/>
    <dgm:cxn modelId="{A0A5C4E7-7659-47BB-BF52-DBA3E7E4578B}" srcId="{2B0924B6-653E-482F-8CBB-AD7AB137BB49}" destId="{A85B38E9-2138-47BF-B401-1DA6C1952C99}" srcOrd="3" destOrd="0" parTransId="{A27FCBA7-17CA-45BC-9B80-1FA06001103F}" sibTransId="{27905F39-D1FC-4D8F-8247-B8F59C07C4DA}"/>
    <dgm:cxn modelId="{79A49B65-30CB-4CDE-A356-2417C9CC0003}" type="presOf" srcId="{10115B40-E696-4546-8B15-42159806F9DF}" destId="{C16B92CB-4EE6-468F-B2E3-F7097EB14814}" srcOrd="1" destOrd="0" presId="urn:microsoft.com/office/officeart/2005/8/layout/cycle2"/>
    <dgm:cxn modelId="{0E61D43B-69E1-4755-854E-4E39E7776BF3}" type="presOf" srcId="{45BE2C22-6483-4121-B369-5196124798B5}" destId="{5377079E-28D6-4FFF-AE4F-5472C283784D}" srcOrd="0" destOrd="0" presId="urn:microsoft.com/office/officeart/2005/8/layout/cycle2"/>
    <dgm:cxn modelId="{48310E13-F59C-43A3-A2AC-C18CED2812D1}" type="presOf" srcId="{45BE2C22-6483-4121-B369-5196124798B5}" destId="{70E17E88-340A-49F4-AAE9-E22EECA4B662}" srcOrd="1" destOrd="0" presId="urn:microsoft.com/office/officeart/2005/8/layout/cycle2"/>
    <dgm:cxn modelId="{65DFC32E-046A-4BF9-A003-0CC99D322A67}" type="presOf" srcId="{DFBE2EF6-6110-4602-891B-2E8F5532CBA1}" destId="{F5A06545-0A8F-4C1F-BA85-3AAB097C4287}" srcOrd="0" destOrd="0" presId="urn:microsoft.com/office/officeart/2005/8/layout/cycle2"/>
    <dgm:cxn modelId="{B2CCF390-8F4F-4D7D-BA10-696437194E1E}" type="presParOf" srcId="{9805119B-78EA-453B-B5F7-C998F9BF1FC1}" destId="{5571719A-731C-42FF-A60D-81BBA724F66C}" srcOrd="0" destOrd="0" presId="urn:microsoft.com/office/officeart/2005/8/layout/cycle2"/>
    <dgm:cxn modelId="{D3672315-6483-4011-B5A2-D73D3DAF4720}" type="presParOf" srcId="{9805119B-78EA-453B-B5F7-C998F9BF1FC1}" destId="{A9A268E9-3D26-422F-90F1-825EA9D77C2A}" srcOrd="1" destOrd="0" presId="urn:microsoft.com/office/officeart/2005/8/layout/cycle2"/>
    <dgm:cxn modelId="{F2DF58A4-16E1-4C72-99A1-2F60DF35DD68}" type="presParOf" srcId="{A9A268E9-3D26-422F-90F1-825EA9D77C2A}" destId="{76BE069A-BE79-4E96-8B7C-314E427781CA}" srcOrd="0" destOrd="0" presId="urn:microsoft.com/office/officeart/2005/8/layout/cycle2"/>
    <dgm:cxn modelId="{75594617-4A85-4E5A-AC1A-368462C7396F}" type="presParOf" srcId="{9805119B-78EA-453B-B5F7-C998F9BF1FC1}" destId="{5114F9E2-AE88-4F8C-B1F0-0379B537A429}" srcOrd="2" destOrd="0" presId="urn:microsoft.com/office/officeart/2005/8/layout/cycle2"/>
    <dgm:cxn modelId="{1EC314EE-A2E2-4D3C-80A0-ECEAEB9743D9}" type="presParOf" srcId="{9805119B-78EA-453B-B5F7-C998F9BF1FC1}" destId="{F14A70B3-AB1F-4968-B009-FDF2D6DDFA18}" srcOrd="3" destOrd="0" presId="urn:microsoft.com/office/officeart/2005/8/layout/cycle2"/>
    <dgm:cxn modelId="{FD3BC135-9A9D-43C7-9415-7ADBA6AD08FF}" type="presParOf" srcId="{F14A70B3-AB1F-4968-B009-FDF2D6DDFA18}" destId="{AD759575-5BE2-49E8-B19C-E546BF517BEE}" srcOrd="0" destOrd="0" presId="urn:microsoft.com/office/officeart/2005/8/layout/cycle2"/>
    <dgm:cxn modelId="{80057065-B139-478D-A795-60FDE14D8E8D}" type="presParOf" srcId="{9805119B-78EA-453B-B5F7-C998F9BF1FC1}" destId="{A59AA116-4DA8-423E-8D3C-BD89DA7E178A}" srcOrd="4" destOrd="0" presId="urn:microsoft.com/office/officeart/2005/8/layout/cycle2"/>
    <dgm:cxn modelId="{98ABD378-51A0-4BE0-80D3-C9570C20ABEE}" type="presParOf" srcId="{9805119B-78EA-453B-B5F7-C998F9BF1FC1}" destId="{5377079E-28D6-4FFF-AE4F-5472C283784D}" srcOrd="5" destOrd="0" presId="urn:microsoft.com/office/officeart/2005/8/layout/cycle2"/>
    <dgm:cxn modelId="{250AC817-2B10-4FDA-A803-1698425260C0}" type="presParOf" srcId="{5377079E-28D6-4FFF-AE4F-5472C283784D}" destId="{70E17E88-340A-49F4-AAE9-E22EECA4B662}" srcOrd="0" destOrd="0" presId="urn:microsoft.com/office/officeart/2005/8/layout/cycle2"/>
    <dgm:cxn modelId="{F7F95B9F-5BEB-449D-A771-53DA9230AF8A}" type="presParOf" srcId="{9805119B-78EA-453B-B5F7-C998F9BF1FC1}" destId="{20088579-9810-4DB8-8D60-2101535F2917}" srcOrd="6" destOrd="0" presId="urn:microsoft.com/office/officeart/2005/8/layout/cycle2"/>
    <dgm:cxn modelId="{DBFA1CEA-E804-45A8-822D-1A4E20094D47}" type="presParOf" srcId="{9805119B-78EA-453B-B5F7-C998F9BF1FC1}" destId="{25421398-99C2-43D2-8660-22B4F472883A}" srcOrd="7" destOrd="0" presId="urn:microsoft.com/office/officeart/2005/8/layout/cycle2"/>
    <dgm:cxn modelId="{293F651D-AA44-47E2-A8F8-E7EB7C712A67}" type="presParOf" srcId="{25421398-99C2-43D2-8660-22B4F472883A}" destId="{AFD68035-F60A-46DF-8FCC-62BCEA3A9973}" srcOrd="0" destOrd="0" presId="urn:microsoft.com/office/officeart/2005/8/layout/cycle2"/>
    <dgm:cxn modelId="{5F1C1C27-9DB9-41E7-90AD-CDDE796B56B1}" type="presParOf" srcId="{9805119B-78EA-453B-B5F7-C998F9BF1FC1}" destId="{F5A06545-0A8F-4C1F-BA85-3AAB097C4287}" srcOrd="8" destOrd="0" presId="urn:microsoft.com/office/officeart/2005/8/layout/cycle2"/>
    <dgm:cxn modelId="{FACB4E32-5456-4E50-A209-F316A5BB7E79}" type="presParOf" srcId="{9805119B-78EA-453B-B5F7-C998F9BF1FC1}" destId="{32436458-A1F1-46B2-9426-786E8F74A8A7}" srcOrd="9" destOrd="0" presId="urn:microsoft.com/office/officeart/2005/8/layout/cycle2"/>
    <dgm:cxn modelId="{9D7BE388-A760-421C-9C80-AFED497CADBB}" type="presParOf" srcId="{32436458-A1F1-46B2-9426-786E8F74A8A7}" destId="{C16B92CB-4EE6-468F-B2E3-F7097EB1481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58961-EB97-4CC1-AED2-7B6087B102B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A6246-4DE4-4A89-A030-31DE46F5A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64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Мультимедиа - означает "много средств". Сегодня педагогу нужно умело оперировать интерактивными, облачными, сетевыми, мобильными средствами и технологиями. Разобраться в этом не так и сложно, если освоить базовые приемы работы, а топом творчески их применять в новых условиях. Попробуем вместе и у нас всё получится.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4612D-C6E3-48EE-8199-024DBE4C3126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3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09D-3FEB-4657-A907-2BB8C309AA4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FB91-86EF-46A1-9504-2E1835A4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6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09D-3FEB-4657-A907-2BB8C309AA4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FB91-86EF-46A1-9504-2E1835A4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2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09D-3FEB-4657-A907-2BB8C309AA4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FB91-86EF-46A1-9504-2E1835A4CC1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345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09D-3FEB-4657-A907-2BB8C309AA4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FB91-86EF-46A1-9504-2E1835A4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25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09D-3FEB-4657-A907-2BB8C309AA4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FB91-86EF-46A1-9504-2E1835A4CC1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7629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09D-3FEB-4657-A907-2BB8C309AA4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FB91-86EF-46A1-9504-2E1835A4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579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09D-3FEB-4657-A907-2BB8C309AA4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FB91-86EF-46A1-9504-2E1835A4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59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09D-3FEB-4657-A907-2BB8C309AA4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FB91-86EF-46A1-9504-2E1835A4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661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17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81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8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09D-3FEB-4657-A907-2BB8C309AA4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FB91-86EF-46A1-9504-2E1835A4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471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37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44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46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36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65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20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11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08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52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5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09D-3FEB-4657-A907-2BB8C309AA4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FB91-86EF-46A1-9504-2E1835A4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01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58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72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16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99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97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2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53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62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7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09D-3FEB-4657-A907-2BB8C309AA4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FB91-86EF-46A1-9504-2E1835A4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09D-3FEB-4657-A907-2BB8C309AA4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FB91-86EF-46A1-9504-2E1835A4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28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09D-3FEB-4657-A907-2BB8C309AA4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FB91-86EF-46A1-9504-2E1835A4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1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09D-3FEB-4657-A907-2BB8C309AA4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FB91-86EF-46A1-9504-2E1835A4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1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09D-3FEB-4657-A907-2BB8C309AA4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FB91-86EF-46A1-9504-2E1835A4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55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09D-3FEB-4657-A907-2BB8C309AA4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FB91-86EF-46A1-9504-2E1835A4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5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8E09D-3FEB-4657-A907-2BB8C309AA4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EAFB91-86EF-46A1-9504-2E1835A4C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4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7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rgbClr val="002060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rgbClr val="002060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rgbClr val="002060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rgbClr val="002060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7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rgbClr val="002060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rgbClr val="002060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rgbClr val="002060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rgbClr val="002060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skiv.instrao.ru/support/demonstratsionnye-materialya/estestvennonauchnaya-gramotnost.ph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hyperlink" Target="https://fipi.ru/otkrytyy-bank-zadaniy-dlya-otsenki-yestestvennonauchnoy-gramotnost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hyperlink" Target="https://resh.edu.ru/instruction" TargetMode="Externa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youtu.be/OA2RCLc3EbU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youtu.be/62mwMxvskJY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https://youtu.be/N7mKUcghjb8" TargetMode="External"/><Relationship Id="rId7" Type="http://schemas.openxmlformats.org/officeDocument/2006/relationships/image" Target="../media/image53.png"/><Relationship Id="rId2" Type="http://schemas.openxmlformats.org/officeDocument/2006/relationships/hyperlink" Target="https://youtu.be/itaO1AAykQg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hyperlink" Target="https://fg.resh.edu.ru/" TargetMode="External"/><Relationship Id="rId4" Type="http://schemas.openxmlformats.org/officeDocument/2006/relationships/hyperlink" Target="https://youtu.be/wk9OTygnWx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epYka" TargetMode="External"/><Relationship Id="rId2" Type="http://schemas.openxmlformats.org/officeDocument/2006/relationships/hyperlink" Target="https://apkpro.ru/deyatelnostakademii/marafonfunktsionalnoygramotnosti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youtu.be/6W0mjzGcYhY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youtu.be/18v8niFNrAU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youtu.be/6G1126evukM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youtu.be/PxBKHdCU-Hk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youtu.be/8UPQQnRoePY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youtu.be/Owm8vziWXCU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mpgu.su/ob-mpgu/struktura/faculties/institut-zhurnalistiki-kommunikatsii-i-mediaobrazovaniya/struktura/kafedryi/kafedra-zhurnalistiki-i-mediakommunikatsiy/" TargetMode="External"/><Relationship Id="rId7" Type="http://schemas.openxmlformats.org/officeDocument/2006/relationships/image" Target="../media/image70.png"/><Relationship Id="rId2" Type="http://schemas.openxmlformats.org/officeDocument/2006/relationships/hyperlink" Target="http://mpgu.su/staff/vladimirova-tatyana-nikolaevna-2/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9.png"/><Relationship Id="rId5" Type="http://schemas.openxmlformats.org/officeDocument/2006/relationships/hyperlink" Target="https://youtu.be/VuUa2HTsnJA" TargetMode="External"/><Relationship Id="rId4" Type="http://schemas.openxmlformats.org/officeDocument/2006/relationships/hyperlink" Target="http://mpgu.su/ob-mpgu/struktura/faculties/institut-zhurnalistiki-kommunikatsii-i-mediaobrazovaniya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youtu.be/Owm8vziWXCU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ioco.ru/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mpgu.su/ob-mpgu/struktura/faculties/institut-zhurnalistiki-kommunikatsii-i-mediaobrazovaniya/struktura/kafedryi/kafedra-zhurnalistiki-i-mediakommunikatsiy/" TargetMode="External"/><Relationship Id="rId7" Type="http://schemas.openxmlformats.org/officeDocument/2006/relationships/image" Target="../media/image70.png"/><Relationship Id="rId2" Type="http://schemas.openxmlformats.org/officeDocument/2006/relationships/hyperlink" Target="http://mpgu.su/staff/vladimirova-tatyana-nikolaevna-2/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9.png"/><Relationship Id="rId5" Type="http://schemas.openxmlformats.org/officeDocument/2006/relationships/hyperlink" Target="https://youtu.be/VuUa2HTsnJA" TargetMode="External"/><Relationship Id="rId4" Type="http://schemas.openxmlformats.org/officeDocument/2006/relationships/hyperlink" Target="http://mpgu.su/ob-mpgu/struktura/faculties/institut-zhurnalistiki-kommunikatsii-i-mediaobrazovaniya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s://media.prosv.ru/fg/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apkpro.ru/deyatelnostakademii/marafonfunktsionalnoygramotnosti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699" y="1252182"/>
            <a:ext cx="8689976" cy="137159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Подходы к разработке заданий по оценке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естественно-научной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грамотности обучающихся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5582" y="4872251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Грикупелис </a:t>
            </a:r>
            <a:r>
              <a:rPr lang="ru-RU" dirty="0"/>
              <a:t>С</a:t>
            </a:r>
            <a:r>
              <a:rPr lang="ru-RU" dirty="0" smtClean="0"/>
              <a:t>ветлана Анатольевна</a:t>
            </a:r>
          </a:p>
          <a:p>
            <a:r>
              <a:rPr lang="ru-RU" dirty="0" smtClean="0"/>
              <a:t>Гимназия №49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2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8131" y="748311"/>
            <a:ext cx="8648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Контекстом можно назвать тематическую область, к которой относится</a:t>
            </a:r>
          </a:p>
          <a:p>
            <a:r>
              <a:rPr lang="ru-RU" dirty="0"/>
              <a:t>описанная в задании </a:t>
            </a:r>
            <a:r>
              <a:rPr lang="ru-RU" dirty="0">
                <a:solidFill>
                  <a:prstClr val="black"/>
                </a:solidFill>
              </a:rPr>
              <a:t>проблемная </a:t>
            </a:r>
            <a:r>
              <a:rPr lang="ru-RU" dirty="0" smtClean="0"/>
              <a:t>ситуация.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400" dirty="0"/>
              <a:t>в PISA </a:t>
            </a:r>
            <a:r>
              <a:rPr lang="ru-RU" sz="2400" dirty="0" smtClean="0"/>
              <a:t>проблемная </a:t>
            </a:r>
            <a:r>
              <a:rPr lang="ru-RU" sz="2400" dirty="0"/>
              <a:t>ситуации</a:t>
            </a:r>
          </a:p>
          <a:p>
            <a:r>
              <a:rPr lang="ru-RU" sz="2400" dirty="0"/>
              <a:t>группируются по следующим контекстам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68960" y="3426360"/>
            <a:ext cx="58412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личностном </a:t>
            </a:r>
            <a:r>
              <a:rPr lang="ru-RU" dirty="0"/>
              <a:t>(связанном с самим учащимся, его семьей, друзьями),</a:t>
            </a:r>
          </a:p>
          <a:p>
            <a:endParaRPr lang="ru-RU" dirty="0" smtClean="0"/>
          </a:p>
          <a:p>
            <a:r>
              <a:rPr lang="ru-RU" dirty="0" smtClean="0"/>
              <a:t>местном/национальном </a:t>
            </a:r>
            <a:r>
              <a:rPr lang="ru-RU" dirty="0"/>
              <a:t>(связанном с проблемами данной местности </a:t>
            </a:r>
            <a:r>
              <a:rPr lang="ru-RU" dirty="0" smtClean="0"/>
              <a:t>или страны</a:t>
            </a:r>
            <a:r>
              <a:rPr lang="ru-RU" dirty="0"/>
              <a:t>)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глобальном (когда рассматриваются явления, происходящие </a:t>
            </a:r>
            <a:r>
              <a:rPr lang="ru-RU" dirty="0" smtClean="0"/>
              <a:t>в различных </a:t>
            </a:r>
            <a:r>
              <a:rPr lang="ru-RU" dirty="0"/>
              <a:t>уголках мира)</a:t>
            </a:r>
          </a:p>
        </p:txBody>
      </p:sp>
      <p:sp>
        <p:nvSpPr>
          <p:cNvPr id="6" name="Выгнутая вправо стрелка 5"/>
          <p:cNvSpPr/>
          <p:nvPr/>
        </p:nvSpPr>
        <p:spPr>
          <a:xfrm rot="17018769">
            <a:off x="6675940" y="1605453"/>
            <a:ext cx="578471" cy="303923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53345855"/>
              </p:ext>
            </p:extLst>
          </p:nvPr>
        </p:nvGraphicFramePr>
        <p:xfrm>
          <a:off x="462069" y="2687303"/>
          <a:ext cx="5006891" cy="3101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27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015" y="1584868"/>
            <a:ext cx="80658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7–9-х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блок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«Знание процедур», в котором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две составляющие: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1.Знание 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методах научного познания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(наблюдение, измерение, опыт,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гипотеза)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риёмы проведения исследований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обработки данных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оборудования, способы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 точности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 и т.д.).</a:t>
            </a:r>
          </a:p>
        </p:txBody>
      </p:sp>
    </p:spTree>
    <p:extLst>
      <p:ext uri="{BB962C8B-B14F-4D97-AF65-F5344CB8AC3E}">
        <p14:creationId xmlns:p14="http://schemas.microsoft.com/office/powerpoint/2010/main" val="25997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08" y="1201005"/>
            <a:ext cx="8728782" cy="3925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56" y="5126869"/>
            <a:ext cx="6280160" cy="370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6973" y="559558"/>
            <a:ext cx="2351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Тип вопроса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79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7104" y="780605"/>
            <a:ext cx="81886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низкого уровня сложности рассчитаны на распознавание фактов, терминов, принципов или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понятий, нахождение информации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графике, диаграмме, схеме или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т.п. и требуют, как правило,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одношаговой процедуры;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уровень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среднего уровня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предполагают применение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для описания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объяснения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явлений и процессов,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методологических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из двух и более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шагов, формулирование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простых выводов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интерпретацию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представленных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формах;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уровня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рассчитаны на интеграцию знаний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различных областей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естествознания, анализ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источников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обобщение и оценку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аргументов, формулировку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выводов на базе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источников.</a:t>
            </a:r>
          </a:p>
        </p:txBody>
      </p:sp>
    </p:spTree>
    <p:extLst>
      <p:ext uri="{BB962C8B-B14F-4D97-AF65-F5344CB8AC3E}">
        <p14:creationId xmlns:p14="http://schemas.microsoft.com/office/powerpoint/2010/main" val="41430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30" y="-238483"/>
            <a:ext cx="8243479" cy="13047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855" y="1066302"/>
            <a:ext cx="2202563" cy="3683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786" y="1250497"/>
            <a:ext cx="4705350" cy="733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117" y="1983922"/>
            <a:ext cx="7456156" cy="46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80" y="104922"/>
            <a:ext cx="6038850" cy="4533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84" y="4533901"/>
            <a:ext cx="6276975" cy="21944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60841" y="104922"/>
            <a:ext cx="5209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skiv.instrao.ru/support/demonstratsionnye-materialya/estestvennonauchnaya-gramotnost.php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841" y="1563808"/>
            <a:ext cx="5209239" cy="4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9800"/>
            <a:ext cx="6353175" cy="2276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51" y="185415"/>
            <a:ext cx="6391138" cy="2253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206" y="340681"/>
            <a:ext cx="5154197" cy="5933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2289" y="6274191"/>
            <a:ext cx="5384629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71" y="122119"/>
            <a:ext cx="6472201" cy="3859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25" y="4151658"/>
            <a:ext cx="6775391" cy="2583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657" y="2547241"/>
            <a:ext cx="4888744" cy="41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20" y="263988"/>
            <a:ext cx="6211546" cy="3629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92" y="3893013"/>
            <a:ext cx="6076950" cy="27328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966" y="892638"/>
            <a:ext cx="5030006" cy="40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35" y="0"/>
            <a:ext cx="6724943" cy="3502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35" y="3106559"/>
            <a:ext cx="6745272" cy="375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504" y="11828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Roboto"/>
              </a:rPr>
              <a:t/>
            </a:r>
            <a:br>
              <a:rPr lang="ru-RU" b="1" i="0" dirty="0" smtClean="0">
                <a:solidFill>
                  <a:srgbClr val="333333"/>
                </a:solidFill>
                <a:effectLst/>
                <a:latin typeface="Roboto"/>
              </a:rPr>
            </a:br>
            <a:r>
              <a:rPr lang="ru-RU" b="1" i="0" dirty="0" smtClean="0">
                <a:solidFill>
                  <a:srgbClr val="333333"/>
                </a:solidFill>
                <a:effectLst/>
                <a:latin typeface="Roboto"/>
              </a:rPr>
              <a:t>Международное исследование качества образования PISA </a:t>
            </a:r>
            <a:br>
              <a:rPr lang="ru-RU" b="1" i="0" dirty="0" smtClean="0">
                <a:solidFill>
                  <a:srgbClr val="333333"/>
                </a:solidFill>
                <a:effectLst/>
                <a:latin typeface="Roboto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sz="2400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ru-RU" sz="2400" b="0" i="0" dirty="0" smtClean="0">
                <a:solidFill>
                  <a:srgbClr val="333333"/>
                </a:solidFill>
                <a:effectLst/>
                <a:latin typeface="Roboto"/>
              </a:rPr>
              <a:t>PISA –переводится как «Международная программа по оценке образовательных достижений учеников». </a:t>
            </a:r>
          </a:p>
          <a:p>
            <a:pPr algn="just"/>
            <a:endParaRPr lang="ru-RU" sz="2400" dirty="0">
              <a:solidFill>
                <a:srgbClr val="333333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69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60" y="-163773"/>
            <a:ext cx="6854588" cy="46811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11" y="4312691"/>
            <a:ext cx="7092286" cy="23405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458" y="540611"/>
            <a:ext cx="5193542" cy="27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92" y="501341"/>
            <a:ext cx="5915025" cy="3971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717" y="3229259"/>
            <a:ext cx="7215401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30" y="1323833"/>
            <a:ext cx="8350271" cy="50200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50" y="213372"/>
            <a:ext cx="61513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64" y="522939"/>
            <a:ext cx="7990019" cy="4142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50" y="4868411"/>
            <a:ext cx="7590465" cy="15430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2164" y="153607"/>
            <a:ext cx="9876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fipi.ru/otkrytyy-bank-zadaniy-dlya-otsenki-yestestvennonauchnoy-gramotnosti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712" y="2344286"/>
            <a:ext cx="371176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94" y="136478"/>
            <a:ext cx="6823986" cy="3397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780" y="882555"/>
            <a:ext cx="5141651" cy="1905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786" y="3724700"/>
            <a:ext cx="6438900" cy="289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698" y="2898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Электронный банк заданий для оценки ФГ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fg.resh.edu.ru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509" y="658376"/>
            <a:ext cx="4846332" cy="46559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40" y="3692239"/>
            <a:ext cx="5153238" cy="291006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2554" y="3318743"/>
            <a:ext cx="3552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resh.edu.ru/instruction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794" y="923589"/>
            <a:ext cx="4610171" cy="239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5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0" y="614150"/>
            <a:ext cx="7596287" cy="5001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584" y="1694525"/>
            <a:ext cx="42291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381" y="740701"/>
            <a:ext cx="11329259" cy="505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333" b="1" dirty="0">
                <a:solidFill>
                  <a:srgbClr val="002060"/>
                </a:solidFill>
              </a:rPr>
              <a:t>Функциональная грамотность -  </a:t>
            </a:r>
            <a:br>
              <a:rPr lang="ru-RU" sz="5333" b="1" dirty="0">
                <a:solidFill>
                  <a:srgbClr val="002060"/>
                </a:solidFill>
              </a:rPr>
            </a:br>
            <a:r>
              <a:rPr lang="ru-RU" sz="5333" b="1" dirty="0">
                <a:solidFill>
                  <a:srgbClr val="002060"/>
                </a:solidFill>
              </a:rPr>
              <a:t>о чем еще не сказано</a:t>
            </a:r>
          </a:p>
          <a:p>
            <a:pPr algn="ctr"/>
            <a:endParaRPr lang="ru-RU" sz="2400" dirty="0">
              <a:solidFill>
                <a:prstClr val="black"/>
              </a:solidFill>
            </a:endParaRPr>
          </a:p>
          <a:p>
            <a:pPr algn="ctr"/>
            <a:endParaRPr lang="ru-RU" sz="2400" dirty="0">
              <a:solidFill>
                <a:prstClr val="black"/>
              </a:solidFill>
            </a:endParaRPr>
          </a:p>
          <a:p>
            <a:pPr algn="ctr"/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12 апреля 2022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  <a:p>
            <a:pPr marL="1790655" algn="ctr"/>
            <a:endParaRPr lang="ru-RU" sz="2400" dirty="0">
              <a:solidFill>
                <a:srgbClr val="002060"/>
              </a:solidFill>
            </a:endParaRPr>
          </a:p>
          <a:p>
            <a:pPr marL="2031949"/>
            <a:r>
              <a:rPr lang="ru-RU" sz="2400" dirty="0">
                <a:solidFill>
                  <a:srgbClr val="002060"/>
                </a:solidFill>
              </a:rPr>
              <a:t>Маргарита Витальевна Кузьмина,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кандидат педагогических наук,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доцент ИРО Кировской области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6" name="Picture 2" descr="http://pic.51yuansu.com/pic3/cover/00/78/71/58c7116a829e5_6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354856"/>
            <a:ext cx="2688299" cy="505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878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3339" y="183093"/>
            <a:ext cx="12001333" cy="137913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002060"/>
                </a:solidFill>
              </a:rPr>
              <a:t>Повышение функциональной грамотности обучающихся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05374DC-0EA8-4996-A9BE-C3E3BB1F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39" y="1384334"/>
            <a:ext cx="11713301" cy="47418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67" b="1" dirty="0"/>
              <a:t>«Тенденции </a:t>
            </a:r>
            <a:r>
              <a:rPr lang="ru-RU" sz="2667" b="1" dirty="0"/>
              <a:t>и векторы развития общего </a:t>
            </a:r>
            <a:r>
              <a:rPr lang="ru-RU" sz="2667" b="1" dirty="0"/>
              <a:t>образования»</a:t>
            </a:r>
            <a:r>
              <a:rPr lang="ru-RU" sz="2667" dirty="0"/>
              <a:t>, </a:t>
            </a:r>
            <a:r>
              <a:rPr lang="ru-RU" sz="2667" b="1" dirty="0"/>
              <a:t>Всероссийский форум</a:t>
            </a:r>
            <a:r>
              <a:rPr lang="ru-RU" sz="2667" dirty="0"/>
              <a:t>, ФГБНУ «Институт стратегии развития образования РАО</a:t>
            </a:r>
            <a:r>
              <a:rPr lang="ru-RU" sz="2667" dirty="0"/>
              <a:t>»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/>
              <a:t>по </a:t>
            </a:r>
            <a:r>
              <a:rPr lang="ru-RU" sz="2667" dirty="0"/>
              <a:t>поручению Министерства просвещения Российской Федерации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b="1" u="sng" dirty="0"/>
              <a:t>Пленарная </a:t>
            </a:r>
            <a:r>
              <a:rPr lang="ru-RU" sz="2667" b="1" u="sng" dirty="0"/>
              <a:t>сессия «Научно-методическое обеспечение </a:t>
            </a:r>
            <a:r>
              <a:rPr lang="ru-RU" sz="2667" b="1" u="sng" dirty="0"/>
              <a:t/>
            </a:r>
            <a:br>
              <a:rPr lang="ru-RU" sz="2667" b="1" u="sng" dirty="0"/>
            </a:br>
            <a:r>
              <a:rPr lang="ru-RU" sz="2667" b="1" u="sng" dirty="0"/>
              <a:t>введения </a:t>
            </a:r>
            <a:r>
              <a:rPr lang="ru-RU" sz="2667" b="1" u="sng" dirty="0"/>
              <a:t>обновленных ФГОС общего образования»</a:t>
            </a:r>
            <a:r>
              <a:rPr lang="ru-RU" sz="2667" b="1" dirty="0"/>
              <a:t> </a:t>
            </a:r>
            <a:r>
              <a:rPr lang="ru-RU" sz="2667" dirty="0"/>
              <a:t>16.12.2021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u="sng" dirty="0">
                <a:hlinkClick r:id="rId2"/>
              </a:rPr>
              <a:t>https</a:t>
            </a:r>
            <a:r>
              <a:rPr lang="ru-RU" sz="2667" u="sng" dirty="0">
                <a:hlinkClick r:id="rId2"/>
              </a:rPr>
              <a:t>://youtu.be/OA2RCLc3EbU</a:t>
            </a:r>
            <a:endParaRPr lang="ru-RU" sz="2667" dirty="0"/>
          </a:p>
        </p:txBody>
      </p:sp>
      <p:pic>
        <p:nvPicPr>
          <p:cNvPr id="4106" name="Picture 10" descr="http://disk.yandex.net/qr/?clean=1&amp;text=https://clck.ru/epZ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7" y="1850911"/>
            <a:ext cx="15875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16" y="4028067"/>
            <a:ext cx="4707509" cy="239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05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3339" y="183093"/>
            <a:ext cx="12001333" cy="137913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002060"/>
                </a:solidFill>
              </a:rPr>
              <a:t>Повышение функциональной грамотности обучающихся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05374DC-0EA8-4996-A9BE-C3E3BB1F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39" y="1384334"/>
            <a:ext cx="11713301" cy="47418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67" b="1" dirty="0"/>
              <a:t>Международная научно-практическая конференция </a:t>
            </a:r>
            <a:br>
              <a:rPr lang="ru-RU" sz="2667" b="1" dirty="0"/>
            </a:br>
            <a:r>
              <a:rPr lang="ru-RU" sz="2667" b="1" dirty="0"/>
              <a:t>«От </a:t>
            </a:r>
            <a:r>
              <a:rPr lang="ru-RU" sz="2667" b="1" dirty="0"/>
              <a:t>научных исследований к образовательной </a:t>
            </a:r>
            <a:r>
              <a:rPr lang="ru-RU" sz="2667" b="1" dirty="0"/>
              <a:t>политике», </a:t>
            </a:r>
            <a:br>
              <a:rPr lang="ru-RU" sz="2667" b="1" dirty="0"/>
            </a:br>
            <a:r>
              <a:rPr lang="ru-RU" sz="2667" dirty="0"/>
              <a:t>ноябрь 2021</a:t>
            </a:r>
            <a:r>
              <a:rPr lang="ru-RU" sz="2667" dirty="0"/>
              <a:t> </a:t>
            </a:r>
            <a:r>
              <a:rPr lang="ru-RU" sz="2667" u="sng" dirty="0">
                <a:hlinkClick r:id="rId2"/>
              </a:rPr>
              <a:t>https</a:t>
            </a:r>
            <a:r>
              <a:rPr lang="ru-RU" sz="2667" u="sng" dirty="0">
                <a:hlinkClick r:id="rId2"/>
              </a:rPr>
              <a:t>://youtu.be/62mwMxvskJY</a:t>
            </a:r>
            <a:endParaRPr lang="ru-RU" sz="2667" b="1" dirty="0"/>
          </a:p>
          <a:p>
            <a:pPr marL="0" indent="0">
              <a:spcBef>
                <a:spcPts val="0"/>
              </a:spcBef>
              <a:buNone/>
            </a:pPr>
            <a:endParaRPr lang="ru-RU" sz="2667" dirty="0"/>
          </a:p>
        </p:txBody>
      </p:sp>
      <p:pic>
        <p:nvPicPr>
          <p:cNvPr id="4104" name="Picture 8" descr="http://disk.yandex.net/qr/?clean=1&amp;text=https://clck.ru/epZb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141" y="1508787"/>
            <a:ext cx="15875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1" y="3236980"/>
            <a:ext cx="5308541" cy="28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8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56" y="3014946"/>
            <a:ext cx="8667750" cy="2600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31" y="376521"/>
            <a:ext cx="8791575" cy="26384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87188" y="5615271"/>
            <a:ext cx="8167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Задания PISA – нетипичны, т.е. их решение сложно однозначно описать и получить доступ к заученному алгоритму. Это одна из причин их трудности для российских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17193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3339" y="183093"/>
            <a:ext cx="12001333" cy="137913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002060"/>
                </a:solidFill>
              </a:rPr>
              <a:t>Повышение функциональной грамотности обучающихся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05374DC-0EA8-4996-A9BE-C3E3BB1F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39" y="1384334"/>
            <a:ext cx="11713301" cy="47418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67" b="1" dirty="0"/>
              <a:t>Семинар по функциональной грамотности ФГБНУ «ИСРО РАО</a:t>
            </a:r>
            <a:r>
              <a:rPr lang="ru-RU" sz="2667" b="1" dirty="0"/>
              <a:t>» </a:t>
            </a:r>
            <a:r>
              <a:rPr lang="ru-RU" sz="2667" u="sng" dirty="0">
                <a:hlinkClick r:id="rId2"/>
              </a:rPr>
              <a:t>https</a:t>
            </a:r>
            <a:r>
              <a:rPr lang="ru-RU" sz="2667" u="sng" dirty="0">
                <a:hlinkClick r:id="rId2"/>
              </a:rPr>
              <a:t>://youtu.be/itaO1AAykQg</a:t>
            </a:r>
            <a:r>
              <a:rPr lang="ru-RU" sz="2667" dirty="0"/>
              <a:t> </a:t>
            </a:r>
            <a:endParaRPr lang="ru-RU" sz="2667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67" b="1" dirty="0"/>
              <a:t>Организация и проведение апробации по </a:t>
            </a:r>
            <a:r>
              <a:rPr lang="ru-RU" sz="2667" b="1" dirty="0"/>
              <a:t>ФГ </a:t>
            </a:r>
            <a:r>
              <a:rPr lang="ru-RU" sz="2667" dirty="0"/>
              <a:t>(Г.С. Ковалева) </a:t>
            </a:r>
            <a:r>
              <a:rPr lang="ru-RU" sz="2667" u="sng" dirty="0">
                <a:hlinkClick r:id="rId3"/>
              </a:rPr>
              <a:t>https</a:t>
            </a:r>
            <a:r>
              <a:rPr lang="ru-RU" sz="2667" u="sng" dirty="0">
                <a:hlinkClick r:id="rId3"/>
              </a:rPr>
              <a:t>://youtu.be/N7mKUcghjb8</a:t>
            </a:r>
            <a:r>
              <a:rPr lang="ru-RU" sz="2667" dirty="0"/>
              <a:t> </a:t>
            </a:r>
            <a:endParaRPr lang="ru-RU" sz="2667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67" b="1" dirty="0"/>
              <a:t>Формируем </a:t>
            </a:r>
            <a:r>
              <a:rPr lang="ru-RU" sz="2667" b="1" dirty="0"/>
              <a:t>ФГ </a:t>
            </a:r>
            <a:r>
              <a:rPr lang="ru-RU" sz="2667" b="1" dirty="0"/>
              <a:t>на уроках и во внеурочной </a:t>
            </a:r>
            <a:r>
              <a:rPr lang="ru-RU" sz="2667" b="1" dirty="0"/>
              <a:t>деятельности </a:t>
            </a:r>
            <a:br>
              <a:rPr lang="ru-RU" sz="2667" b="1" dirty="0"/>
            </a:br>
            <a:r>
              <a:rPr lang="ru-RU" sz="2667" dirty="0"/>
              <a:t>(«</a:t>
            </a:r>
            <a:r>
              <a:rPr lang="ru-RU" sz="2667" dirty="0"/>
              <a:t>Просвещение</a:t>
            </a:r>
            <a:r>
              <a:rPr lang="ru-RU" sz="2667" dirty="0"/>
              <a:t>» и «</a:t>
            </a:r>
            <a:r>
              <a:rPr lang="ru-RU" sz="2667" dirty="0" err="1"/>
              <a:t>ЯКласс</a:t>
            </a:r>
            <a:r>
              <a:rPr lang="ru-RU" sz="2667" dirty="0"/>
              <a:t>») </a:t>
            </a:r>
            <a:r>
              <a:rPr lang="ru-RU" sz="2667" u="sng" dirty="0">
                <a:hlinkClick r:id="rId4"/>
              </a:rPr>
              <a:t>https://youtu.be/wk9OTygnWxs</a:t>
            </a:r>
            <a:r>
              <a:rPr lang="ru-RU" sz="2667" dirty="0"/>
              <a:t> </a:t>
            </a:r>
            <a:endParaRPr lang="ru-RU" sz="2667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67" b="1" dirty="0"/>
              <a:t>Электронный </a:t>
            </a:r>
            <a:r>
              <a:rPr lang="ru-RU" sz="2667" b="1" dirty="0"/>
              <a:t>банк заданий для оценки </a:t>
            </a:r>
            <a:r>
              <a:rPr lang="ru-RU" sz="2667" b="1" dirty="0"/>
              <a:t>ФГ </a:t>
            </a:r>
            <a:r>
              <a:rPr lang="ru-RU" sz="2667" u="sng" dirty="0">
                <a:hlinkClick r:id="rId5"/>
              </a:rPr>
              <a:t>https://fg.resh.edu.ru</a:t>
            </a:r>
            <a:r>
              <a:rPr lang="ru-RU" sz="2667" dirty="0"/>
              <a:t> </a:t>
            </a:r>
          </a:p>
        </p:txBody>
      </p:sp>
      <p:pic>
        <p:nvPicPr>
          <p:cNvPr id="4098" name="Picture 2" descr="http://disk.yandex.net/qr/?clean=1&amp;text=https://clck.ru/epYx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4625810"/>
            <a:ext cx="15875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isk.yandex.net/qr/?clean=1&amp;text=https://clck.ru/epZ2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47" y="4625810"/>
            <a:ext cx="15875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isk.yandex.net/qr/?clean=1&amp;text=https://clck.ru/epZ3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34" y="4625810"/>
            <a:ext cx="15875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658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3339" y="183093"/>
            <a:ext cx="12001333" cy="137913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002060"/>
                </a:solidFill>
              </a:rPr>
              <a:t>Марафон функциональной грамотности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05374DC-0EA8-4996-A9BE-C3E3BB1F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39" y="1384334"/>
            <a:ext cx="11905323" cy="47418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67" b="1" dirty="0"/>
              <a:t>Марафон </a:t>
            </a:r>
            <a:r>
              <a:rPr lang="ru-RU" sz="2667" b="1" dirty="0"/>
              <a:t>функциональной грамотности </a:t>
            </a:r>
            <a:r>
              <a:rPr lang="ru-RU" sz="2667" dirty="0"/>
              <a:t>с участием ведущих мировых ученых и экспертов в сфере </a:t>
            </a:r>
            <a:r>
              <a:rPr lang="ru-RU" sz="2667" dirty="0"/>
              <a:t>образования. </a:t>
            </a:r>
            <a:r>
              <a:rPr lang="ru-RU" sz="2667" dirty="0"/>
              <a:t>Основные темы </a:t>
            </a:r>
            <a:r>
              <a:rPr lang="ru-RU" sz="2667" dirty="0"/>
              <a:t>- </a:t>
            </a:r>
            <a:r>
              <a:rPr lang="ru-RU" sz="2667" dirty="0"/>
              <a:t>ключевые навыки XXI века, вопросы их формирования и развития.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/>
              <a:t>Организаторы: Министерство </a:t>
            </a:r>
            <a:r>
              <a:rPr lang="ru-RU" sz="2667" dirty="0"/>
              <a:t>просвещения Российской Федерации и Академия </a:t>
            </a:r>
            <a:r>
              <a:rPr lang="ru-RU" sz="2667" dirty="0" err="1"/>
              <a:t>Минпросвещения</a:t>
            </a:r>
            <a:r>
              <a:rPr lang="ru-RU" sz="2667" dirty="0"/>
              <a:t> </a:t>
            </a:r>
            <a:r>
              <a:rPr lang="ru-RU" sz="2667" dirty="0"/>
              <a:t>России.</a:t>
            </a:r>
            <a:endParaRPr lang="ru-RU" sz="2667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67" dirty="0"/>
              <a:t>Сайт </a:t>
            </a:r>
            <a:r>
              <a:rPr lang="ru-RU" sz="2667" u="sng" dirty="0">
                <a:hlinkClick r:id="rId2"/>
              </a:rPr>
              <a:t>https://</a:t>
            </a:r>
            <a:r>
              <a:rPr lang="ru-RU" sz="2667" u="sng" dirty="0">
                <a:hlinkClick r:id="rId2"/>
              </a:rPr>
              <a:t>apkpro.ru/deyatelnostakademii/marafonfunktsionalnoygramotnosti</a:t>
            </a:r>
            <a:endParaRPr lang="ru-RU" sz="2667" u="sng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67" dirty="0"/>
              <a:t>Видео </a:t>
            </a:r>
            <a:r>
              <a:rPr lang="en-US" sz="2667" dirty="0">
                <a:hlinkClick r:id="rId3"/>
              </a:rPr>
              <a:t>https://</a:t>
            </a:r>
            <a:r>
              <a:rPr lang="en-US" sz="2667" dirty="0">
                <a:hlinkClick r:id="rId3"/>
              </a:rPr>
              <a:t>clck.ru/epYka</a:t>
            </a:r>
            <a:r>
              <a:rPr lang="ru-RU" sz="2667" dirty="0"/>
              <a:t> </a:t>
            </a:r>
            <a:endParaRPr lang="ru-RU" sz="2667" dirty="0"/>
          </a:p>
        </p:txBody>
      </p:sp>
      <p:pic>
        <p:nvPicPr>
          <p:cNvPr id="1026" name="Picture 2" descr="http://disk.yandex.net/qr/?clean=1&amp;text=https://clck.ru/epY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06" y="4677138"/>
            <a:ext cx="15875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isk.yandex.net/qr/?clean=1&amp;text=https://clck.ru/epYm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74" y="4677139"/>
            <a:ext cx="15875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62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3339" y="183093"/>
            <a:ext cx="12001333" cy="137913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002060"/>
                </a:solidFill>
              </a:rPr>
              <a:t>Марафон функциональной грамотности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05374DC-0EA8-4996-A9BE-C3E3BB1F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39" y="1384334"/>
            <a:ext cx="11905323" cy="47418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67" b="1" dirty="0"/>
              <a:t>Встреча в Академии </a:t>
            </a:r>
            <a:r>
              <a:rPr lang="ru-RU" sz="2667" b="1" dirty="0" err="1"/>
              <a:t>Минпросвещения</a:t>
            </a:r>
            <a:r>
              <a:rPr lang="ru-RU" sz="2667" b="1" dirty="0"/>
              <a:t> с заместителем </a:t>
            </a:r>
            <a:r>
              <a:rPr lang="ru-RU" sz="2667" b="1" dirty="0"/>
              <a:t/>
            </a:r>
            <a:br>
              <a:rPr lang="ru-RU" sz="2667" b="1" dirty="0"/>
            </a:br>
            <a:r>
              <a:rPr lang="ru-RU" sz="2667" b="1" dirty="0"/>
              <a:t>Министра </a:t>
            </a:r>
            <a:r>
              <a:rPr lang="ru-RU" sz="2667" b="1" dirty="0"/>
              <a:t>просвещения Российской Федерации А.В. </a:t>
            </a:r>
            <a:r>
              <a:rPr lang="ru-RU" sz="2667" b="1" dirty="0"/>
              <a:t>Зыряновой </a:t>
            </a:r>
            <a:br>
              <a:rPr lang="ru-RU" sz="2667" b="1" dirty="0"/>
            </a:br>
            <a:r>
              <a:rPr lang="ru-RU" sz="2667" dirty="0"/>
              <a:t>(Ведущий</a:t>
            </a:r>
            <a:r>
              <a:rPr lang="ru-RU" sz="2667" dirty="0"/>
              <a:t>:  П.В. Кузьмин, </a:t>
            </a:r>
            <a:r>
              <a:rPr lang="ru-RU" sz="2667" dirty="0" err="1"/>
              <a:t>и.о</a:t>
            </a:r>
            <a:r>
              <a:rPr lang="ru-RU" sz="2667" dirty="0"/>
              <a:t>. директора ФГАОУ ДПО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/>
              <a:t>«</a:t>
            </a:r>
            <a:r>
              <a:rPr lang="ru-RU" sz="2667" dirty="0"/>
              <a:t>Академия </a:t>
            </a:r>
            <a:r>
              <a:rPr lang="ru-RU" sz="2667" dirty="0" err="1"/>
              <a:t>Минпросвещения</a:t>
            </a:r>
            <a:r>
              <a:rPr lang="ru-RU" sz="2667" dirty="0"/>
              <a:t> России</a:t>
            </a:r>
            <a:r>
              <a:rPr lang="ru-RU" sz="2667" dirty="0"/>
              <a:t>», Т.В</a:t>
            </a:r>
            <a:r>
              <a:rPr lang="ru-RU" sz="2667" dirty="0"/>
              <a:t>. Суханова, </a:t>
            </a:r>
            <a:r>
              <a:rPr lang="ru-RU" sz="2667" dirty="0" err="1"/>
              <a:t>и.о</a:t>
            </a:r>
            <a:r>
              <a:rPr lang="ru-RU" sz="2667" dirty="0"/>
              <a:t>.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/>
              <a:t>директора ФГБНУ </a:t>
            </a:r>
            <a:r>
              <a:rPr lang="ru-RU" sz="2667" dirty="0"/>
              <a:t>«ИСРО РАО</a:t>
            </a:r>
            <a:r>
              <a:rPr lang="ru-RU" sz="2667" dirty="0"/>
              <a:t>») </a:t>
            </a:r>
            <a:r>
              <a:rPr lang="en-US" sz="2667" dirty="0">
                <a:hlinkClick r:id="rId2"/>
              </a:rPr>
              <a:t>https://</a:t>
            </a:r>
            <a:r>
              <a:rPr lang="en-US" sz="2667" dirty="0">
                <a:hlinkClick r:id="rId2"/>
              </a:rPr>
              <a:t>youtu.be/6W0mjzGcYhY</a:t>
            </a:r>
            <a:r>
              <a:rPr lang="ru-RU" sz="2667" dirty="0"/>
              <a:t> </a:t>
            </a:r>
            <a:endParaRPr lang="ru-RU" sz="2667" dirty="0"/>
          </a:p>
        </p:txBody>
      </p:sp>
      <p:pic>
        <p:nvPicPr>
          <p:cNvPr id="9218" name="Picture 2" descr="http://disk.yandex.net/qr/?clean=1&amp;text=https://clck.ru/epaW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894" y="1892830"/>
            <a:ext cx="15875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4624"/>
          <a:stretch/>
        </p:blipFill>
        <p:spPr>
          <a:xfrm>
            <a:off x="719403" y="3632524"/>
            <a:ext cx="4684635" cy="27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7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3339" y="183093"/>
            <a:ext cx="12001333" cy="137913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002060"/>
                </a:solidFill>
              </a:rPr>
              <a:t>Повышение функциональной грамотности обучающихся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05374DC-0EA8-4996-A9BE-C3E3BB1F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39" y="1384334"/>
            <a:ext cx="11713301" cy="47418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67" b="1" dirty="0"/>
              <a:t>Национальный </a:t>
            </a:r>
            <a:r>
              <a:rPr lang="ru-RU" sz="2667" b="1" dirty="0"/>
              <a:t>инструментарий и технологии формирования функциональной грамотности </a:t>
            </a:r>
            <a:r>
              <a:rPr lang="ru-RU" sz="2667" b="1" dirty="0"/>
              <a:t>школьников </a:t>
            </a:r>
            <a:br>
              <a:rPr lang="ru-RU" sz="2667" b="1" dirty="0"/>
            </a:br>
            <a:r>
              <a:rPr lang="ru-RU" sz="2667" dirty="0"/>
              <a:t>(Г.С</a:t>
            </a:r>
            <a:r>
              <a:rPr lang="ru-RU" sz="2667" dirty="0"/>
              <a:t>. Ковалева, ФГБНУ «Институт стратегии развития образования Российской академии образования», </a:t>
            </a:r>
            <a:r>
              <a:rPr lang="ru-RU" sz="2667" dirty="0"/>
              <a:t>Т.В</a:t>
            </a:r>
            <a:r>
              <a:rPr lang="ru-RU" sz="2667" dirty="0"/>
              <a:t>. </a:t>
            </a:r>
            <a:r>
              <a:rPr lang="ru-RU" sz="2667" dirty="0" err="1"/>
              <a:t>Расташанская</a:t>
            </a:r>
            <a:r>
              <a:rPr lang="ru-RU" sz="2667" dirty="0"/>
              <a:t>,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/>
              <a:t>ФГАОУ </a:t>
            </a:r>
            <a:r>
              <a:rPr lang="ru-RU" sz="2667" dirty="0"/>
              <a:t>ДПО «Академия </a:t>
            </a:r>
            <a:r>
              <a:rPr lang="ru-RU" sz="2667" dirty="0" err="1"/>
              <a:t>Минпросвещения</a:t>
            </a:r>
            <a:r>
              <a:rPr lang="ru-RU" sz="2667" dirty="0"/>
              <a:t> России</a:t>
            </a:r>
            <a:r>
              <a:rPr lang="ru-RU" sz="2667" dirty="0"/>
              <a:t>») </a:t>
            </a:r>
            <a:r>
              <a:rPr lang="ru-RU" sz="2667" u="sng" dirty="0">
                <a:hlinkClick r:id="rId2"/>
              </a:rPr>
              <a:t>https</a:t>
            </a:r>
            <a:r>
              <a:rPr lang="ru-RU" sz="2667" u="sng" dirty="0">
                <a:hlinkClick r:id="rId2"/>
              </a:rPr>
              <a:t>://youtu.be/18v8niFNrAU</a:t>
            </a:r>
            <a:r>
              <a:rPr lang="ru-RU" sz="2667" dirty="0"/>
              <a:t> </a:t>
            </a:r>
          </a:p>
        </p:txBody>
      </p:sp>
      <p:pic>
        <p:nvPicPr>
          <p:cNvPr id="5122" name="Picture 2" descr="http://disk.yandex.net/qr/?clean=1&amp;text=https://clck.ru/epZ4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7" y="1553469"/>
            <a:ext cx="15875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37072"/>
          <a:stretch/>
        </p:blipFill>
        <p:spPr>
          <a:xfrm>
            <a:off x="161977" y="4051069"/>
            <a:ext cx="759049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90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3339" y="183093"/>
            <a:ext cx="12001333" cy="137913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002060"/>
                </a:solidFill>
              </a:rPr>
              <a:t>Повышение функциональной грамотности обучающихся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05374DC-0EA8-4996-A9BE-C3E3BB1F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39" y="1384334"/>
            <a:ext cx="11713301" cy="47418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67" b="1" dirty="0"/>
              <a:t>Формирование </a:t>
            </a:r>
            <a:r>
              <a:rPr lang="ru-RU" sz="2667" b="1" dirty="0"/>
              <a:t>навыков 21 </a:t>
            </a:r>
            <a:r>
              <a:rPr lang="ru-RU" sz="2667" b="1" dirty="0"/>
              <a:t>века </a:t>
            </a:r>
            <a:r>
              <a:rPr lang="ru-RU" sz="2667" b="1" dirty="0"/>
              <a:t/>
            </a:r>
            <a:br>
              <a:rPr lang="ru-RU" sz="2667" b="1" dirty="0"/>
            </a:br>
            <a:r>
              <a:rPr lang="ru-RU" sz="2667" dirty="0"/>
              <a:t>(Т.В. </a:t>
            </a:r>
            <a:r>
              <a:rPr lang="ru-RU" sz="2667" dirty="0"/>
              <a:t>Черниговская, </a:t>
            </a:r>
            <a:r>
              <a:rPr lang="ru-RU" sz="2667" dirty="0" err="1"/>
              <a:t>д.биол.наук</a:t>
            </a:r>
            <a:r>
              <a:rPr lang="ru-RU" sz="2667" dirty="0"/>
              <a:t>, </a:t>
            </a:r>
            <a:r>
              <a:rPr lang="ru-RU" sz="2667" dirty="0" err="1"/>
              <a:t>д.филол.наук</a:t>
            </a:r>
            <a:r>
              <a:rPr lang="ru-RU" sz="2667" dirty="0"/>
              <a:t>, профессор СПбГУ, 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/>
              <a:t>член-корреспондент </a:t>
            </a:r>
            <a:r>
              <a:rPr lang="ru-RU" sz="2667" dirty="0"/>
              <a:t>РАО, </a:t>
            </a:r>
            <a:r>
              <a:rPr lang="ru-RU" sz="2667" dirty="0"/>
              <a:t>В.А</a:t>
            </a:r>
            <a:r>
              <a:rPr lang="ru-RU" sz="2667" dirty="0"/>
              <a:t>. </a:t>
            </a:r>
            <a:r>
              <a:rPr lang="ru-RU" sz="2667" dirty="0" err="1"/>
              <a:t>Фертман</a:t>
            </a:r>
            <a:r>
              <a:rPr lang="ru-RU" sz="2667" dirty="0"/>
              <a:t>, ФГАОУ ДПО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/>
              <a:t>«</a:t>
            </a:r>
            <a:r>
              <a:rPr lang="ru-RU" sz="2667" dirty="0"/>
              <a:t>Академия </a:t>
            </a:r>
            <a:r>
              <a:rPr lang="ru-RU" sz="2667" dirty="0" err="1"/>
              <a:t>Минпросвещения</a:t>
            </a:r>
            <a:r>
              <a:rPr lang="ru-RU" sz="2667" dirty="0"/>
              <a:t> России» 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u="sng" dirty="0">
                <a:hlinkClick r:id="rId2"/>
              </a:rPr>
              <a:t>https</a:t>
            </a:r>
            <a:r>
              <a:rPr lang="ru-RU" sz="2667" u="sng" dirty="0">
                <a:hlinkClick r:id="rId2"/>
              </a:rPr>
              <a:t>://youtu.be/6G1126evukM</a:t>
            </a:r>
            <a:endParaRPr lang="ru-RU" sz="2667" dirty="0"/>
          </a:p>
        </p:txBody>
      </p:sp>
      <p:pic>
        <p:nvPicPr>
          <p:cNvPr id="2050" name="Picture 2" descr="http://disk.yandex.net/qr/?clean=1&amp;text=https://clck.ru/ZFF5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141" y="1649479"/>
            <a:ext cx="15875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3615078"/>
            <a:ext cx="5492208" cy="279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03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3339" y="183093"/>
            <a:ext cx="12001333" cy="137913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002060"/>
                </a:solidFill>
              </a:rPr>
              <a:t>Повышение функциональной грамотности обучающихся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05374DC-0EA8-4996-A9BE-C3E3BB1F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39" y="1384334"/>
            <a:ext cx="11713301" cy="47418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67" b="1" dirty="0"/>
              <a:t>Практико-ориентированные задания как средство развития функциональной грамотности </a:t>
            </a:r>
            <a:r>
              <a:rPr lang="ru-RU" sz="2667" dirty="0"/>
              <a:t>(О.А</a:t>
            </a:r>
            <a:r>
              <a:rPr lang="ru-RU" sz="2667" dirty="0"/>
              <a:t>. Решетникова, директор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/>
              <a:t>ФГБНУ </a:t>
            </a:r>
            <a:r>
              <a:rPr lang="ru-RU" sz="2667" dirty="0"/>
              <a:t>«ФИПИ», П.В. Кузьмин, </a:t>
            </a:r>
            <a:r>
              <a:rPr lang="ru-RU" sz="2667" dirty="0" err="1"/>
              <a:t>и.о</a:t>
            </a:r>
            <a:r>
              <a:rPr lang="ru-RU" sz="2667" dirty="0"/>
              <a:t>. директора ФГАОУ ДПО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/>
              <a:t>«</a:t>
            </a:r>
            <a:r>
              <a:rPr lang="ru-RU" sz="2667" dirty="0"/>
              <a:t>Академия </a:t>
            </a:r>
            <a:r>
              <a:rPr lang="ru-RU" sz="2667" dirty="0" err="1"/>
              <a:t>Минпросвещения</a:t>
            </a:r>
            <a:r>
              <a:rPr lang="ru-RU" sz="2667" dirty="0"/>
              <a:t> России», </a:t>
            </a:r>
            <a:r>
              <a:rPr lang="ru-RU" sz="2667" dirty="0"/>
              <a:t>Т.В</a:t>
            </a:r>
            <a:r>
              <a:rPr lang="ru-RU" sz="2667" dirty="0"/>
              <a:t>. </a:t>
            </a:r>
            <a:r>
              <a:rPr lang="ru-RU" sz="2667" dirty="0" err="1"/>
              <a:t>Расташанская</a:t>
            </a:r>
            <a:r>
              <a:rPr lang="ru-RU" sz="2667" dirty="0"/>
              <a:t>,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/>
              <a:t>ФГАОУ </a:t>
            </a:r>
            <a:r>
              <a:rPr lang="ru-RU" sz="2667" dirty="0"/>
              <a:t>ДПО «Академия </a:t>
            </a:r>
            <a:r>
              <a:rPr lang="ru-RU" sz="2667" dirty="0" err="1"/>
              <a:t>Минпросвещения</a:t>
            </a:r>
            <a:r>
              <a:rPr lang="ru-RU" sz="2667" dirty="0"/>
              <a:t> России</a:t>
            </a:r>
            <a:r>
              <a:rPr lang="ru-RU" sz="2667" dirty="0"/>
              <a:t>») </a:t>
            </a:r>
            <a:r>
              <a:rPr lang="en-US" sz="2667" dirty="0">
                <a:hlinkClick r:id="rId2"/>
              </a:rPr>
              <a:t>https://</a:t>
            </a:r>
            <a:r>
              <a:rPr lang="en-US" sz="2667" dirty="0">
                <a:hlinkClick r:id="rId2"/>
              </a:rPr>
              <a:t>youtu.be/PxBKHdCU-Hk</a:t>
            </a:r>
            <a:r>
              <a:rPr lang="ru-RU" sz="2667" dirty="0"/>
              <a:t> </a:t>
            </a:r>
            <a:endParaRPr lang="ru-RU" sz="2667" dirty="0"/>
          </a:p>
          <a:p>
            <a:endParaRPr lang="ru-RU" sz="2667" dirty="0"/>
          </a:p>
        </p:txBody>
      </p:sp>
      <p:pic>
        <p:nvPicPr>
          <p:cNvPr id="7172" name="Picture 4" descr="http://disk.yandex.net/qr/?clean=1&amp;text=https://clck.ru/epa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151" y="1631241"/>
            <a:ext cx="15875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3832947"/>
            <a:ext cx="4608512" cy="256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82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3339" y="183093"/>
            <a:ext cx="12001333" cy="137913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002060"/>
                </a:solidFill>
              </a:rPr>
              <a:t>Повышение функциональной грамотности обучающихся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05374DC-0EA8-4996-A9BE-C3E3BB1F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39" y="1384334"/>
            <a:ext cx="11713301" cy="47418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67" b="1" dirty="0"/>
              <a:t>Успеваемость </a:t>
            </a:r>
            <a:r>
              <a:rPr lang="ru-RU" sz="2667" b="1" dirty="0"/>
              <a:t>и неуспеваемость: почему дети испытывают </a:t>
            </a:r>
            <a:r>
              <a:rPr lang="ru-RU" sz="2667" b="1" dirty="0"/>
              <a:t/>
            </a:r>
            <a:br>
              <a:rPr lang="ru-RU" sz="2667" b="1" dirty="0"/>
            </a:br>
            <a:r>
              <a:rPr lang="ru-RU" sz="2667" b="1" dirty="0"/>
              <a:t>трудности </a:t>
            </a:r>
            <a:r>
              <a:rPr lang="ru-RU" sz="2667" b="1" dirty="0"/>
              <a:t>в </a:t>
            </a:r>
            <a:r>
              <a:rPr lang="ru-RU" sz="2667" b="1" dirty="0"/>
              <a:t>обучении </a:t>
            </a:r>
            <a:r>
              <a:rPr lang="ru-RU" sz="2667" dirty="0"/>
              <a:t>(Е.И</a:t>
            </a:r>
            <a:r>
              <a:rPr lang="ru-RU" sz="2667" dirty="0"/>
              <a:t>. Исаев, зав. кафедрой педагогической психологии имени профессора, В.А. </a:t>
            </a:r>
            <a:r>
              <a:rPr lang="ru-RU" sz="2667" dirty="0" err="1"/>
              <a:t>Гуружапова</a:t>
            </a:r>
            <a:r>
              <a:rPr lang="ru-RU" sz="2667" dirty="0"/>
              <a:t> МГППУ,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 err="1"/>
              <a:t>д.психол.н</a:t>
            </a:r>
            <a:r>
              <a:rPr lang="ru-RU" sz="2667" dirty="0"/>
              <a:t>., </a:t>
            </a:r>
            <a:r>
              <a:rPr lang="ru-RU" sz="2667" dirty="0"/>
              <a:t>профессор) </a:t>
            </a:r>
            <a:r>
              <a:rPr lang="en-US" sz="2667" dirty="0">
                <a:hlinkClick r:id="rId2"/>
              </a:rPr>
              <a:t>https://</a:t>
            </a:r>
            <a:r>
              <a:rPr lang="en-US" sz="2667" dirty="0">
                <a:hlinkClick r:id="rId2"/>
              </a:rPr>
              <a:t>youtu.be/8UPQQnRoePY</a:t>
            </a:r>
            <a:r>
              <a:rPr lang="ru-RU" sz="2667" dirty="0"/>
              <a:t> </a:t>
            </a:r>
            <a:endParaRPr lang="ru-RU" sz="2667" dirty="0"/>
          </a:p>
          <a:p>
            <a:endParaRPr lang="ru-RU" sz="2667" dirty="0"/>
          </a:p>
        </p:txBody>
      </p:sp>
      <p:pic>
        <p:nvPicPr>
          <p:cNvPr id="7170" name="Picture 2" descr="http://disk.yandex.net/qr/?clean=1&amp;text=https://clck.ru/epZn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971" y="1649479"/>
            <a:ext cx="15875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82" y="3706486"/>
            <a:ext cx="4800533" cy="269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46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3339" y="183093"/>
            <a:ext cx="12001333" cy="137913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002060"/>
                </a:solidFill>
              </a:rPr>
              <a:t>Повышение функциональной грамотности обучающихся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05374DC-0EA8-4996-A9BE-C3E3BB1F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39" y="1384334"/>
            <a:ext cx="11713301" cy="4741831"/>
          </a:xfrm>
        </p:spPr>
        <p:txBody>
          <a:bodyPr>
            <a:noAutofit/>
          </a:bodyPr>
          <a:lstStyle/>
          <a:p>
            <a:r>
              <a:rPr lang="ru-RU" sz="2667" b="1" dirty="0"/>
              <a:t>Организация методической работы по формированию </a:t>
            </a:r>
            <a:r>
              <a:rPr lang="ru-RU" sz="2667" b="1" dirty="0"/>
              <a:t/>
            </a:r>
            <a:br>
              <a:rPr lang="ru-RU" sz="2667" b="1" dirty="0"/>
            </a:br>
            <a:r>
              <a:rPr lang="ru-RU" sz="2667" b="1" dirty="0"/>
              <a:t>функциональной </a:t>
            </a:r>
            <a:r>
              <a:rPr lang="ru-RU" sz="2667" b="1" dirty="0"/>
              <a:t>грамотности в образовательной организации </a:t>
            </a:r>
            <a:r>
              <a:rPr lang="ru-RU" sz="2667" b="1" dirty="0"/>
              <a:t/>
            </a:r>
            <a:br>
              <a:rPr lang="ru-RU" sz="2667" b="1" dirty="0"/>
            </a:br>
            <a:r>
              <a:rPr lang="ru-RU" sz="2667" dirty="0"/>
              <a:t>(Е.А</a:t>
            </a:r>
            <a:r>
              <a:rPr lang="ru-RU" sz="2667" dirty="0"/>
              <a:t>. Есина, </a:t>
            </a:r>
            <a:r>
              <a:rPr lang="ru-RU" sz="2667" dirty="0"/>
              <a:t>проректор </a:t>
            </a:r>
            <a:r>
              <a:rPr lang="ru-RU" sz="2667" dirty="0"/>
              <a:t>ГАУДПО Липецкой области «Институт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/>
              <a:t>развития </a:t>
            </a:r>
            <a:r>
              <a:rPr lang="ru-RU" sz="2667" dirty="0"/>
              <a:t>образования», И.И. </a:t>
            </a:r>
            <a:r>
              <a:rPr lang="ru-RU" sz="2667" dirty="0" err="1"/>
              <a:t>Тараданова</a:t>
            </a:r>
            <a:r>
              <a:rPr lang="ru-RU" sz="2667" dirty="0"/>
              <a:t>, ФГАОУ ДПО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/>
              <a:t>«</a:t>
            </a:r>
            <a:r>
              <a:rPr lang="ru-RU" sz="2667" dirty="0"/>
              <a:t>Академия </a:t>
            </a:r>
            <a:r>
              <a:rPr lang="ru-RU" sz="2667" dirty="0" err="1"/>
              <a:t>Минпросвещения</a:t>
            </a:r>
            <a:r>
              <a:rPr lang="ru-RU" sz="2667" dirty="0"/>
              <a:t> </a:t>
            </a:r>
            <a:r>
              <a:rPr lang="ru-RU" sz="2667" dirty="0"/>
              <a:t>России</a:t>
            </a:r>
            <a:r>
              <a:rPr lang="ru-RU" sz="2667" dirty="0"/>
              <a:t>»)</a:t>
            </a:r>
            <a:r>
              <a:rPr lang="ru-RU" sz="2667" dirty="0"/>
              <a:t> </a:t>
            </a:r>
            <a:r>
              <a:rPr lang="en-US" sz="2667" dirty="0"/>
              <a:t>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en-US" sz="2667" dirty="0">
                <a:hlinkClick r:id="rId2"/>
              </a:rPr>
              <a:t>https</a:t>
            </a:r>
            <a:r>
              <a:rPr lang="en-US" sz="2667" dirty="0">
                <a:hlinkClick r:id="rId2"/>
              </a:rPr>
              <a:t>://</a:t>
            </a:r>
            <a:r>
              <a:rPr lang="en-US" sz="2667" dirty="0">
                <a:hlinkClick r:id="rId2"/>
              </a:rPr>
              <a:t>youtu.be/Owm8vziWXCU</a:t>
            </a:r>
            <a:r>
              <a:rPr lang="ru-RU" sz="2667" dirty="0"/>
              <a:t> </a:t>
            </a:r>
            <a:endParaRPr lang="ru-RU" sz="2667" dirty="0"/>
          </a:p>
          <a:p>
            <a:endParaRPr lang="ru-RU" sz="2667" dirty="0"/>
          </a:p>
        </p:txBody>
      </p:sp>
      <p:pic>
        <p:nvPicPr>
          <p:cNvPr id="11266" name="Picture 2" descr="http://disk.yandex.net/qr/?clean=1&amp;text=https://clck.ru/epa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141" y="1562230"/>
            <a:ext cx="15875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33" y="3909054"/>
            <a:ext cx="4512223" cy="24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59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3339" y="183093"/>
            <a:ext cx="12001333" cy="137913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002060"/>
                </a:solidFill>
              </a:rPr>
              <a:t>Повышение функциональной грамотности обучающихся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05374DC-0EA8-4996-A9BE-C3E3BB1F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39" y="1384334"/>
            <a:ext cx="11713301" cy="47418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67" b="1" dirty="0"/>
              <a:t>Дискуссионный </a:t>
            </a:r>
            <a:r>
              <a:rPr lang="ru-RU" sz="2667" b="1" dirty="0"/>
              <a:t>клуб </a:t>
            </a:r>
            <a:r>
              <a:rPr lang="ru-RU" sz="2667" dirty="0"/>
              <a:t>(Е.Л. </a:t>
            </a:r>
            <a:r>
              <a:rPr lang="ru-RU" sz="2667" dirty="0"/>
              <a:t>Ерохина, </a:t>
            </a:r>
            <a:r>
              <a:rPr lang="ru-RU" sz="2667" dirty="0" err="1"/>
              <a:t>д.п.н</a:t>
            </a:r>
            <a:r>
              <a:rPr lang="ru-RU" sz="2667" dirty="0"/>
              <a:t>., профессор кафедры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/>
              <a:t>риторики </a:t>
            </a:r>
            <a:r>
              <a:rPr lang="ru-RU" sz="2667" dirty="0"/>
              <a:t>и культуры </a:t>
            </a:r>
            <a:r>
              <a:rPr lang="ru-RU" sz="2667" dirty="0"/>
              <a:t>речи </a:t>
            </a:r>
            <a:r>
              <a:rPr lang="ru-RU" sz="2667" dirty="0"/>
              <a:t>МПГУ, </a:t>
            </a:r>
            <a:r>
              <a:rPr lang="ru-RU" sz="2667" dirty="0"/>
              <a:t>Т.Н. </a:t>
            </a:r>
            <a:r>
              <a:rPr lang="ru-RU" sz="2667" dirty="0">
                <a:hlinkClick r:id="rId2"/>
              </a:rPr>
              <a:t>Владимирова, </a:t>
            </a:r>
            <a:r>
              <a:rPr lang="ru-RU" sz="2667" dirty="0" err="1"/>
              <a:t>д.п.н</a:t>
            </a:r>
            <a:r>
              <a:rPr lang="ru-RU" sz="2667" dirty="0"/>
              <a:t>.,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/>
              <a:t>профессор </a:t>
            </a:r>
            <a:r>
              <a:rPr lang="ru-RU" sz="2667" dirty="0">
                <a:hlinkClick r:id="rId3"/>
              </a:rPr>
              <a:t>кафедры журналистики и </a:t>
            </a:r>
            <a:r>
              <a:rPr lang="ru-RU" sz="2667" dirty="0" err="1">
                <a:hlinkClick r:id="rId3"/>
              </a:rPr>
              <a:t>медиакоммуникаций</a:t>
            </a:r>
            <a:r>
              <a:rPr lang="ru-RU" sz="2667" dirty="0"/>
              <a:t>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>
                <a:hlinkClick r:id="rId4"/>
              </a:rPr>
              <a:t>Института </a:t>
            </a:r>
            <a:r>
              <a:rPr lang="ru-RU" sz="2667" dirty="0">
                <a:hlinkClick r:id="rId4"/>
              </a:rPr>
              <a:t>журналистики, коммуникации и </a:t>
            </a:r>
            <a:r>
              <a:rPr lang="ru-RU" sz="2667" dirty="0" err="1">
                <a:hlinkClick r:id="rId4"/>
              </a:rPr>
              <a:t>медиаобразования</a:t>
            </a:r>
            <a:r>
              <a:rPr lang="ru-RU" sz="2667" dirty="0"/>
              <a:t>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/>
              <a:t>МПГУ </a:t>
            </a:r>
            <a:r>
              <a:rPr lang="en-US" sz="2667" dirty="0">
                <a:hlinkClick r:id="rId5"/>
              </a:rPr>
              <a:t>https://</a:t>
            </a:r>
            <a:r>
              <a:rPr lang="en-US" sz="2667" dirty="0">
                <a:hlinkClick r:id="rId5"/>
              </a:rPr>
              <a:t>youtu.be/VuUa2HTsnJA</a:t>
            </a:r>
            <a:r>
              <a:rPr lang="ru-RU" sz="2667" dirty="0"/>
              <a:t> </a:t>
            </a:r>
            <a:endParaRPr lang="ru-RU" sz="2667" dirty="0"/>
          </a:p>
          <a:p>
            <a:endParaRPr lang="ru-RU" sz="2667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92" y="3621022"/>
            <a:ext cx="4992555" cy="2790669"/>
          </a:xfrm>
          <a:prstGeom prst="rect">
            <a:avLst/>
          </a:prstGeom>
        </p:spPr>
      </p:pic>
      <p:pic>
        <p:nvPicPr>
          <p:cNvPr id="12290" name="Picture 2" descr="http://disk.yandex.net/qr/?clean=1&amp;text=https://clck.ru/epa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917" y="1562230"/>
            <a:ext cx="15875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6096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3339" y="183093"/>
            <a:ext cx="12001333" cy="137913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002060"/>
                </a:solidFill>
              </a:rPr>
              <a:t>Повышение функциональной грамотности обучающихся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05374DC-0EA8-4996-A9BE-C3E3BB1F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39" y="1384334"/>
            <a:ext cx="11713301" cy="4741831"/>
          </a:xfrm>
        </p:spPr>
        <p:txBody>
          <a:bodyPr>
            <a:noAutofit/>
          </a:bodyPr>
          <a:lstStyle/>
          <a:p>
            <a:r>
              <a:rPr lang="ru-RU" sz="2667" b="1" dirty="0"/>
              <a:t>Организация методической работы по формированию </a:t>
            </a:r>
            <a:r>
              <a:rPr lang="ru-RU" sz="2667" b="1" dirty="0"/>
              <a:t/>
            </a:r>
            <a:br>
              <a:rPr lang="ru-RU" sz="2667" b="1" dirty="0"/>
            </a:br>
            <a:r>
              <a:rPr lang="ru-RU" sz="2667" b="1" dirty="0"/>
              <a:t>функциональной </a:t>
            </a:r>
            <a:r>
              <a:rPr lang="ru-RU" sz="2667" b="1" dirty="0"/>
              <a:t>грамотности в образовательной организации </a:t>
            </a:r>
            <a:r>
              <a:rPr lang="ru-RU" sz="2667" b="1" dirty="0"/>
              <a:t/>
            </a:r>
            <a:br>
              <a:rPr lang="ru-RU" sz="2667" b="1" dirty="0"/>
            </a:br>
            <a:r>
              <a:rPr lang="ru-RU" sz="2667" dirty="0"/>
              <a:t>(Е.А</a:t>
            </a:r>
            <a:r>
              <a:rPr lang="ru-RU" sz="2667" dirty="0"/>
              <a:t>. Есина, </a:t>
            </a:r>
            <a:r>
              <a:rPr lang="ru-RU" sz="2667" dirty="0"/>
              <a:t>проректор </a:t>
            </a:r>
            <a:r>
              <a:rPr lang="ru-RU" sz="2667" dirty="0"/>
              <a:t>ГАУДПО Липецкой области «Институт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/>
              <a:t>развития </a:t>
            </a:r>
            <a:r>
              <a:rPr lang="ru-RU" sz="2667" dirty="0"/>
              <a:t>образования», И.И. </a:t>
            </a:r>
            <a:r>
              <a:rPr lang="ru-RU" sz="2667" dirty="0" err="1"/>
              <a:t>Тараданова</a:t>
            </a:r>
            <a:r>
              <a:rPr lang="ru-RU" sz="2667" dirty="0"/>
              <a:t>, ФГАОУ ДПО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/>
              <a:t>«</a:t>
            </a:r>
            <a:r>
              <a:rPr lang="ru-RU" sz="2667" dirty="0"/>
              <a:t>Академия </a:t>
            </a:r>
            <a:r>
              <a:rPr lang="ru-RU" sz="2667" dirty="0" err="1"/>
              <a:t>Минпросвещения</a:t>
            </a:r>
            <a:r>
              <a:rPr lang="ru-RU" sz="2667" dirty="0"/>
              <a:t> </a:t>
            </a:r>
            <a:r>
              <a:rPr lang="ru-RU" sz="2667" dirty="0"/>
              <a:t>России</a:t>
            </a:r>
            <a:r>
              <a:rPr lang="ru-RU" sz="2667" dirty="0"/>
              <a:t>»)</a:t>
            </a:r>
            <a:r>
              <a:rPr lang="ru-RU" sz="2667" dirty="0"/>
              <a:t> </a:t>
            </a:r>
            <a:r>
              <a:rPr lang="en-US" sz="2667" dirty="0"/>
              <a:t>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en-US" sz="2667" dirty="0">
                <a:hlinkClick r:id="rId2"/>
              </a:rPr>
              <a:t>https</a:t>
            </a:r>
            <a:r>
              <a:rPr lang="en-US" sz="2667" dirty="0">
                <a:hlinkClick r:id="rId2"/>
              </a:rPr>
              <a:t>://</a:t>
            </a:r>
            <a:r>
              <a:rPr lang="en-US" sz="2667" dirty="0">
                <a:hlinkClick r:id="rId2"/>
              </a:rPr>
              <a:t>youtu.be/Owm8vziWXCU</a:t>
            </a:r>
            <a:r>
              <a:rPr lang="ru-RU" sz="2667" dirty="0"/>
              <a:t> </a:t>
            </a:r>
            <a:endParaRPr lang="ru-RU" sz="2667" dirty="0"/>
          </a:p>
          <a:p>
            <a:endParaRPr lang="ru-RU" sz="2667" dirty="0"/>
          </a:p>
        </p:txBody>
      </p:sp>
      <p:pic>
        <p:nvPicPr>
          <p:cNvPr id="11266" name="Picture 2" descr="http://disk.yandex.net/qr/?clean=1&amp;text=https://clck.ru/epa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141" y="1562230"/>
            <a:ext cx="15875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33" y="3909054"/>
            <a:ext cx="4512223" cy="24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2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0" i="0" dirty="0" smtClean="0">
                <a:solidFill>
                  <a:srgbClr val="333333"/>
                </a:solidFill>
                <a:effectLst/>
                <a:latin typeface="Roboto"/>
              </a:rPr>
              <a:t>Ученики школ должны быть начитанными, эрудированными и способными применять свои знания во взрослой жизни.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1337" y="3375240"/>
            <a:ext cx="4184035" cy="3880772"/>
          </a:xfrm>
        </p:spPr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Roboto"/>
              </a:rPr>
              <a:t>Чтобы оценить уровень школьного образования, в России и других странах планируется провести глобальный опрос «Пиза-2022». 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8335" y="3375239"/>
            <a:ext cx="4184034" cy="3880773"/>
          </a:xfrm>
        </p:spPr>
        <p:txBody>
          <a:bodyPr/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В России эту программу реализует бюджетное учреждение </a:t>
            </a:r>
            <a:r>
              <a:rPr lang="ru-RU" b="0" i="0" u="sng" dirty="0" smtClean="0">
                <a:solidFill>
                  <a:srgbClr val="333333"/>
                </a:solidFill>
                <a:effectLst/>
                <a:latin typeface="Roboto"/>
              </a:rPr>
              <a:t>ФИОКО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– Федеральный институт оценки качества образования.</a:t>
            </a:r>
          </a:p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fioco.ru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47" y="5430229"/>
            <a:ext cx="1022997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3339" y="183093"/>
            <a:ext cx="12001333" cy="137913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002060"/>
                </a:solidFill>
              </a:rPr>
              <a:t>Повышение функциональной грамотности обучающихся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05374DC-0EA8-4996-A9BE-C3E3BB1F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39" y="1384334"/>
            <a:ext cx="11713301" cy="47418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67" b="1" dirty="0"/>
              <a:t>Дискуссионный </a:t>
            </a:r>
            <a:r>
              <a:rPr lang="ru-RU" sz="2667" b="1" dirty="0"/>
              <a:t>клуб </a:t>
            </a:r>
            <a:r>
              <a:rPr lang="ru-RU" sz="2667" dirty="0"/>
              <a:t>(Е.Л. </a:t>
            </a:r>
            <a:r>
              <a:rPr lang="ru-RU" sz="2667" dirty="0"/>
              <a:t>Ерохина, </a:t>
            </a:r>
            <a:r>
              <a:rPr lang="ru-RU" sz="2667" dirty="0" err="1"/>
              <a:t>д.п.н</a:t>
            </a:r>
            <a:r>
              <a:rPr lang="ru-RU" sz="2667" dirty="0"/>
              <a:t>., профессор кафедры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/>
              <a:t>риторики </a:t>
            </a:r>
            <a:r>
              <a:rPr lang="ru-RU" sz="2667" dirty="0"/>
              <a:t>и культуры </a:t>
            </a:r>
            <a:r>
              <a:rPr lang="ru-RU" sz="2667" dirty="0"/>
              <a:t>речи </a:t>
            </a:r>
            <a:r>
              <a:rPr lang="ru-RU" sz="2667" dirty="0"/>
              <a:t>МПГУ, </a:t>
            </a:r>
            <a:r>
              <a:rPr lang="ru-RU" sz="2667" dirty="0"/>
              <a:t>Т.Н. </a:t>
            </a:r>
            <a:r>
              <a:rPr lang="ru-RU" sz="2667" dirty="0">
                <a:hlinkClick r:id="rId2"/>
              </a:rPr>
              <a:t>Владимирова, </a:t>
            </a:r>
            <a:r>
              <a:rPr lang="ru-RU" sz="2667" dirty="0" err="1"/>
              <a:t>д.п.н</a:t>
            </a:r>
            <a:r>
              <a:rPr lang="ru-RU" sz="2667" dirty="0"/>
              <a:t>.,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/>
              <a:t>профессор </a:t>
            </a:r>
            <a:r>
              <a:rPr lang="ru-RU" sz="2667" dirty="0">
                <a:hlinkClick r:id="rId3"/>
              </a:rPr>
              <a:t>кафедры журналистики и </a:t>
            </a:r>
            <a:r>
              <a:rPr lang="ru-RU" sz="2667" dirty="0" err="1">
                <a:hlinkClick r:id="rId3"/>
              </a:rPr>
              <a:t>медиакоммуникаций</a:t>
            </a:r>
            <a:r>
              <a:rPr lang="ru-RU" sz="2667" dirty="0"/>
              <a:t>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>
                <a:hlinkClick r:id="rId4"/>
              </a:rPr>
              <a:t>Института </a:t>
            </a:r>
            <a:r>
              <a:rPr lang="ru-RU" sz="2667" dirty="0">
                <a:hlinkClick r:id="rId4"/>
              </a:rPr>
              <a:t>журналистики, коммуникации и </a:t>
            </a:r>
            <a:r>
              <a:rPr lang="ru-RU" sz="2667" dirty="0" err="1">
                <a:hlinkClick r:id="rId4"/>
              </a:rPr>
              <a:t>медиаобразования</a:t>
            </a:r>
            <a:r>
              <a:rPr lang="ru-RU" sz="2667" dirty="0"/>
              <a:t> 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/>
              <a:t>МПГУ </a:t>
            </a:r>
            <a:r>
              <a:rPr lang="en-US" sz="2667" dirty="0">
                <a:hlinkClick r:id="rId5"/>
              </a:rPr>
              <a:t>https://</a:t>
            </a:r>
            <a:r>
              <a:rPr lang="en-US" sz="2667" dirty="0">
                <a:hlinkClick r:id="rId5"/>
              </a:rPr>
              <a:t>youtu.be/VuUa2HTsnJA</a:t>
            </a:r>
            <a:r>
              <a:rPr lang="ru-RU" sz="2667" dirty="0"/>
              <a:t> </a:t>
            </a:r>
            <a:endParaRPr lang="ru-RU" sz="2667" dirty="0"/>
          </a:p>
          <a:p>
            <a:endParaRPr lang="ru-RU" sz="2667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92" y="3621022"/>
            <a:ext cx="4992555" cy="2790669"/>
          </a:xfrm>
          <a:prstGeom prst="rect">
            <a:avLst/>
          </a:prstGeom>
        </p:spPr>
      </p:pic>
      <p:pic>
        <p:nvPicPr>
          <p:cNvPr id="12290" name="Picture 2" descr="http://disk.yandex.net/qr/?clean=1&amp;text=https://clck.ru/epa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917" y="1562230"/>
            <a:ext cx="15875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4361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3339" y="388801"/>
            <a:ext cx="12001333" cy="137913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002060"/>
                </a:solidFill>
              </a:rPr>
              <a:t>Повышение функциональной грамотности обучающихся</a:t>
            </a:r>
          </a:p>
          <a:p>
            <a:pPr algn="l"/>
            <a:r>
              <a:rPr lang="en-US" sz="2667" dirty="0">
                <a:solidFill>
                  <a:srgbClr val="002060"/>
                </a:solidFill>
                <a:hlinkClick r:id="rId2"/>
              </a:rPr>
              <a:t>https://media.prosv.ru/fg/</a:t>
            </a:r>
            <a:r>
              <a:rPr lang="ru-RU" sz="2667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90" t="10725" r="7865" b="16375"/>
          <a:stretch/>
        </p:blipFill>
        <p:spPr>
          <a:xfrm>
            <a:off x="191346" y="1796819"/>
            <a:ext cx="5616623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-1370" t="19482" r="5481" b="7458"/>
          <a:stretch/>
        </p:blipFill>
        <p:spPr>
          <a:xfrm>
            <a:off x="6448039" y="1796819"/>
            <a:ext cx="5600623" cy="240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53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65787"/>
            <a:ext cx="10972800" cy="1143000"/>
          </a:xfrm>
        </p:spPr>
        <p:txBody>
          <a:bodyPr>
            <a:noAutofit/>
          </a:bodyPr>
          <a:lstStyle/>
          <a:p>
            <a:r>
              <a:rPr lang="ru-RU" sz="4267" b="1" dirty="0">
                <a:solidFill>
                  <a:srgbClr val="002060"/>
                </a:solidFill>
              </a:rPr>
              <a:t>Литература и информационные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0" y="1508787"/>
            <a:ext cx="8544949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67" u="sng" dirty="0">
                <a:hlinkClick r:id="rId2"/>
              </a:rPr>
              <a:t>https://</a:t>
            </a:r>
            <a:r>
              <a:rPr lang="ru-RU" sz="2667" u="sng" dirty="0">
                <a:hlinkClick r:id="rId2"/>
              </a:rPr>
              <a:t>apkpro.ru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67" u="sng" dirty="0">
                <a:hlinkClick r:id="rId2"/>
              </a:rPr>
              <a:t>https://</a:t>
            </a:r>
            <a:r>
              <a:rPr lang="en-US" sz="2667" u="sng" dirty="0">
                <a:hlinkClick r:id="rId2"/>
              </a:rPr>
              <a:t>www.instrao.ru</a:t>
            </a:r>
            <a:endParaRPr lang="ru-RU" sz="2667" u="sng" dirty="0">
              <a:hlinkClick r:id="rId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67" u="sng" dirty="0">
                <a:hlinkClick r:id="rId2"/>
              </a:rPr>
              <a:t>https://</a:t>
            </a:r>
            <a:r>
              <a:rPr lang="en-US" sz="2667" u="sng" dirty="0">
                <a:hlinkClick r:id="rId2"/>
              </a:rPr>
              <a:t>edsoo.ru/Primernie_rabochie_progra.htm</a:t>
            </a:r>
            <a:endParaRPr lang="ru-RU" sz="2667" u="sng" dirty="0">
              <a:hlinkClick r:id="rId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67" u="sng" dirty="0">
                <a:hlinkClick r:id="rId2"/>
              </a:rPr>
              <a:t>https://media.prosv.ru/fg/</a:t>
            </a:r>
            <a:r>
              <a:rPr lang="ru-RU" sz="2667" u="sng" dirty="0">
                <a:hlinkClick r:id="rId2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667" u="sng" dirty="0">
              <a:hlinkClick r:id="rId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224" t="15126" r="10393" b="5689"/>
          <a:stretch/>
        </p:blipFill>
        <p:spPr>
          <a:xfrm>
            <a:off x="143339" y="3621022"/>
            <a:ext cx="4504924" cy="2496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1970" t="10350" r="12500" b="8169"/>
          <a:stretch/>
        </p:blipFill>
        <p:spPr>
          <a:xfrm>
            <a:off x="3887755" y="4412933"/>
            <a:ext cx="3264363" cy="1980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1404" t="9454" r="16666" b="15691"/>
          <a:stretch/>
        </p:blipFill>
        <p:spPr>
          <a:xfrm>
            <a:off x="7824193" y="1485164"/>
            <a:ext cx="4224471" cy="247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9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173708" y="2344216"/>
            <a:ext cx="8475709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dirty="0" smtClean="0">
                <a:solidFill>
                  <a:srgbClr val="333333"/>
                </a:solidFill>
                <a:effectLst/>
                <a:latin typeface="Roboto"/>
              </a:rPr>
              <a:t>   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333333"/>
                </a:solidFill>
                <a:effectLst/>
                <a:latin typeface="Roboto"/>
              </a:rPr>
              <a:t> Естественнонаучная грамотность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 – ее можно воспринимать как способность человека к активной гражданской позиции в естественных науках, увлечению идеями естественнонаучных областей. </a:t>
            </a:r>
          </a:p>
          <a:p>
            <a:pPr marL="0" indent="0">
              <a:buNone/>
            </a:pP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Roboto"/>
              </a:rPr>
              <a:t>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ажно, чтобы человек понимал и мог объяснить явления, интерпретировал доказательства и данные, мог планировать и оценивать исследования, принимал участие в обсуждении проблем, наиболее актуальных в мировом масштабе.</a:t>
            </a:r>
            <a:endParaRPr lang="ru-RU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2448" y="945445"/>
            <a:ext cx="7451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МИНИСТЕРСТВО ПРОСВЕЩЕНИЯ РОССИЙСКОЙ ФЕДЕРАЦИИ</a:t>
            </a:r>
          </a:p>
          <a:p>
            <a:r>
              <a:rPr lang="ru-RU" dirty="0"/>
              <a:t>ИНСТИТУТ СТРАТЕГИИ РАЗВИТИЯ ОБРАЗОВАНИЯ</a:t>
            </a:r>
          </a:p>
          <a:p>
            <a:r>
              <a:rPr lang="ru-RU" dirty="0"/>
              <a:t>РОССИЙСКОЙ АКАДЕМИИ ОБРАЗОВАНИЯ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2634018" y="1868775"/>
            <a:ext cx="559558" cy="475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82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2" y="102358"/>
            <a:ext cx="11327641" cy="67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616" y="286603"/>
            <a:ext cx="786111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000" dirty="0"/>
              <a:t>Каждая из компетентностей, оцениваемых в задании, может демонстрироваться на материале научного знания следующих типов: </a:t>
            </a:r>
            <a:endParaRPr lang="ru-RU" sz="2000" dirty="0" smtClean="0"/>
          </a:p>
          <a:p>
            <a:endParaRPr lang="ru-RU" sz="2000" dirty="0"/>
          </a:p>
          <a:p>
            <a:pPr marL="342900" indent="-342900">
              <a:buAutoNum type="arabicPeriod"/>
            </a:pPr>
            <a:r>
              <a:rPr lang="ru-RU" sz="2000" u="sng" dirty="0" smtClean="0"/>
              <a:t>Содержательное </a:t>
            </a:r>
            <a:r>
              <a:rPr lang="ru-RU" sz="2000" u="sng" dirty="0"/>
              <a:t>знание</a:t>
            </a:r>
            <a:r>
              <a:rPr lang="ru-RU" sz="2000" dirty="0"/>
              <a:t>, знание научного содержания, относящегося к следующим областям</a:t>
            </a:r>
            <a:r>
              <a:rPr lang="ru-RU" sz="2000" dirty="0" smtClean="0"/>
              <a:t>: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 </a:t>
            </a:r>
            <a:r>
              <a:rPr lang="ru-RU" sz="2000" u="sng" dirty="0"/>
              <a:t>Процедурное знание</a:t>
            </a:r>
            <a:r>
              <a:rPr lang="ru-RU" sz="2000" dirty="0"/>
              <a:t>, знание разнообразных методов, используемых для получения научного знания, а также знание стандартных исследовательских процедур.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30846653"/>
              </p:ext>
            </p:extLst>
          </p:nvPr>
        </p:nvGraphicFramePr>
        <p:xfrm>
          <a:off x="2101756" y="2238234"/>
          <a:ext cx="6469038" cy="228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37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09" y="408229"/>
            <a:ext cx="10812707" cy="593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808</TotalTime>
  <Words>747</Words>
  <Application>Microsoft Office PowerPoint</Application>
  <PresentationFormat>Широкоэкранный</PresentationFormat>
  <Paragraphs>119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42</vt:i4>
      </vt:variant>
    </vt:vector>
  </HeadingPairs>
  <TitlesOfParts>
    <vt:vector size="52" baseType="lpstr">
      <vt:lpstr>Arial</vt:lpstr>
      <vt:lpstr>Calibri</vt:lpstr>
      <vt:lpstr>Roboto</vt:lpstr>
      <vt:lpstr>Times New Roman</vt:lpstr>
      <vt:lpstr>Trebuchet MS</vt:lpstr>
      <vt:lpstr>Wingdings</vt:lpstr>
      <vt:lpstr>Wingdings 3</vt:lpstr>
      <vt:lpstr>Грань</vt:lpstr>
      <vt:lpstr>Тема Office</vt:lpstr>
      <vt:lpstr>1_Тема Office</vt:lpstr>
      <vt:lpstr>Презентация PowerPoint</vt:lpstr>
      <vt:lpstr> Международное исследование качества образования PISA  </vt:lpstr>
      <vt:lpstr>Презентация PowerPoint</vt:lpstr>
      <vt:lpstr>Ученики школ должны быть начитанными, эрудированными и способными применять свои знания во взрослой жизни.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 и информационные ресурсы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</dc:title>
  <dc:creator>Администратор</dc:creator>
  <cp:lastModifiedBy>Администратор</cp:lastModifiedBy>
  <cp:revision>55</cp:revision>
  <dcterms:created xsi:type="dcterms:W3CDTF">2022-02-05T17:24:50Z</dcterms:created>
  <dcterms:modified xsi:type="dcterms:W3CDTF">2022-04-21T20:00:15Z</dcterms:modified>
</cp:coreProperties>
</file>